
<file path=[Content_Types].xml><?xml version="1.0" encoding="utf-8"?>
<Types xmlns="http://schemas.openxmlformats.org/package/2006/content-types"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6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8.xml" ContentType="application/vnd.openxmlformats-officedocument.presentationml.notesSlide+xml"/>
  <Override PartName="/ppt/slides/slide9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11.xml" ContentType="application/vnd.openxmlformats-officedocument.presentationml.slide+xml"/>
  <Override PartName="/ppt/notesSlides/notesSlide11.xml" ContentType="application/vnd.openxmlformats-officedocument.presentationml.notesSlide+xml"/>
  <Override PartName="/ppt/slides/slide12.xml" ContentType="application/vnd.openxmlformats-officedocument.presentationml.slide+xml"/>
  <Override PartName="/ppt/notesSlides/notesSlide12.xml" ContentType="application/vnd.openxmlformats-officedocument.presentationml.notesSlide+xml"/>
  <Override PartName="/ppt/slides/slide13.xml" ContentType="application/vnd.openxmlformats-officedocument.presentationml.slide+xml"/>
  <Override PartName="/ppt/notesSlides/notesSlide13.xml" ContentType="application/vnd.openxmlformats-officedocument.presentationml.notesSlide+xml"/>
  <Override PartName="/ppt/slides/slide14.xml" ContentType="application/vnd.openxmlformats-officedocument.presentationml.slide+xml"/>
  <Override PartName="/ppt/notesSlides/notesSlide14.xml" ContentType="application/vnd.openxmlformats-officedocument.presentationml.notesSlide+xml"/>
  <Override PartName="/ppt/slides/slide15.xml" ContentType="application/vnd.openxmlformats-officedocument.presentationml.slide+xml"/>
  <Override PartName="/ppt/notesSlides/notesSlide15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Default Extension="png" ContentType="image/png"/>
  <Default Extension="jpeg" ContentType="image/jpeg"/>
  <Default Extension="rels" ContentType="application/vnd.openxmlformats-package.relationships+xml"/>
  <Default Extension="xml" ContentType="application/xml"/>
</Types>
</file>

<file path=_rels/.rels>&#65279;<?xml version="1.0" encoding="UTF-8" standalone="yes"?>
<Relationships xmlns="http://schemas.openxmlformats.org/package/2006/relationships">
  <Relationship Id="rId3" Type="http://schemas.openxmlformats.org/package/2006/relationships/metadata/core-properties" Target="docProps/core.xml" />
  <Relationship Id="rId2" Type="http://schemas.openxmlformats.org/package/2006/relationships/metadata/thumbnail" Target="docProps/thumbnail.jpeg" />
  <Relationship Id="rId1" Type="http://schemas.openxmlformats.org/officeDocument/2006/relationships/officeDocument" Target="ppt/presentation.xml" />
  <Relationship Id="rId4" Type="http://schemas.openxmlformats.org/officeDocument/2006/relationships/extended-properties" Target="docProps/app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61" r:id="rId4"/>
    <p:sldId id="278" r:id="rId5"/>
    <p:sldId id="262" r:id="rId6"/>
    <p:sldId id="264" r:id="rId7"/>
    <p:sldId id="279" r:id="rId8"/>
    <p:sldId id="266" r:id="rId9"/>
    <p:sldId id="267" r:id="rId10"/>
    <p:sldId id="270" r:id="rId11"/>
    <p:sldId id="280" r:id="rId12"/>
    <p:sldId id="269" r:id="rId13"/>
    <p:sldId id="281" r:id="rId14"/>
    <p:sldId id="282" r:id="rId15"/>
    <p:sldId id="277" r:id="rId16"/>
  </p:sldIdLst>
  <p:sldSz cx="9906000" cy="6858000" type="A4"/>
  <p:notesSz cx="9296400" cy="7010400"/>
  <p:defaultTextStyle>
    <a:defPPr>
      <a:defRPr lang="en-US"/>
    </a:defPPr>
    <a:lvl1pPr marL="0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36433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72866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609298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145731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82164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218597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755029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291462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352" autoAdjust="0"/>
    <p:restoredTop sz="94660"/>
  </p:normalViewPr>
  <p:slideViewPr>
    <p:cSldViewPr>
      <p:cViewPr>
        <p:scale>
          <a:sx n="75" d="100"/>
          <a:sy n="75" d="100"/>
        </p:scale>
        <p:origin x="-2814" y="-120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&#65279;<?xml version="1.0" encoding="UTF-8" standalone="yes"?>
<Relationships xmlns="http://schemas.openxmlformats.org/package/2006/relationships">
  <Relationship Id="rId2" Type="http://schemas.openxmlformats.org/officeDocument/2006/relationships/slide" Target="slides/slide1.xml" />
  <Relationship Id="rId3" Type="http://schemas.openxmlformats.org/officeDocument/2006/relationships/slide" Target="slides/slide2.xml" />
  <Relationship Id="rId4" Type="http://schemas.openxmlformats.org/officeDocument/2006/relationships/slide" Target="slides/slide3.xml" />
  <Relationship Id="rId5" Type="http://schemas.openxmlformats.org/officeDocument/2006/relationships/slide" Target="slides/slide4.xml" />
  <Relationship Id="rId6" Type="http://schemas.openxmlformats.org/officeDocument/2006/relationships/slide" Target="slides/slide5.xml" />
  <Relationship Id="rId7" Type="http://schemas.openxmlformats.org/officeDocument/2006/relationships/slide" Target="slides/slide6.xml" />
  <Relationship Id="rId8" Type="http://schemas.openxmlformats.org/officeDocument/2006/relationships/slide" Target="slides/slide7.xml" />
  <Relationship Id="rId9" Type="http://schemas.openxmlformats.org/officeDocument/2006/relationships/slide" Target="slides/slide8.xml" />
  <Relationship Id="rId10" Type="http://schemas.openxmlformats.org/officeDocument/2006/relationships/slide" Target="slides/slide9.xml" />
  <Relationship Id="rId11" Type="http://schemas.openxmlformats.org/officeDocument/2006/relationships/slide" Target="slides/slide10.xml" />
  <Relationship Id="rId12" Type="http://schemas.openxmlformats.org/officeDocument/2006/relationships/slide" Target="slides/slide11.xml" />
  <Relationship Id="rId13" Type="http://schemas.openxmlformats.org/officeDocument/2006/relationships/slide" Target="slides/slide12.xml" />
  <Relationship Id="rId14" Type="http://schemas.openxmlformats.org/officeDocument/2006/relationships/slide" Target="slides/slide13.xml" />
  <Relationship Id="rId15" Type="http://schemas.openxmlformats.org/officeDocument/2006/relationships/slide" Target="slides/slide14.xml" />
  <Relationship Id="rId16" Type="http://schemas.openxmlformats.org/officeDocument/2006/relationships/slide" Target="slides/slide15.xml" />
  <Relationship Id="rId18" Type="http://schemas.openxmlformats.org/officeDocument/2006/relationships/handoutMaster" Target="handoutMasters/handoutMaster1.xml" />
  <Relationship Id="rId21" Type="http://schemas.openxmlformats.org/officeDocument/2006/relationships/theme" Target="theme/theme1.xml" />
  <Relationship Id="rId17" Type="http://schemas.openxmlformats.org/officeDocument/2006/relationships/notesMaster" Target="notesMasters/notesMaster1.xml" />
  <Relationship Id="rId20" Type="http://schemas.openxmlformats.org/officeDocument/2006/relationships/viewProps" Target="viewProps.xml" />
  <Relationship Id="rId1" Type="http://schemas.openxmlformats.org/officeDocument/2006/relationships/slideMaster" Target="slideMasters/slideMaster1.xml" />
  <Relationship Id="rId19" Type="http://schemas.openxmlformats.org/officeDocument/2006/relationships/presProps" Target="presProps.xml" />
  <Relationship Id="rId22" Type="http://schemas.openxmlformats.org/officeDocument/2006/relationships/tableStyles" Target="tableStyles.xml" />
</Relationships>
</file>

<file path=ppt/handoutMasters/_rels/handoutMaster1.xml.rels>&#65279;<?xml version="1.0" encoding="UTF-8" standalone="yes"?>
<Relationships xmlns="http://schemas.openxmlformats.org/package/2006/relationships">
  <Relationship Id="rId1" Type="http://schemas.openxmlformats.org/officeDocument/2006/relationships/theme" Target="../theme/theme3.xml" />
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E4EA00-4A18-4466-9A89-519FCD17D539}" type="datetimeFigureOut">
              <a:rPr lang="en-US" smtClean="0"/>
              <a:t>2/26/2014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3"/>
            <a:ext cx="4028440" cy="3505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3"/>
            <a:ext cx="4028440" cy="3505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10184D-A7EB-45E0-B148-2412AD48C7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8667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
<Relationships xmlns="http://schemas.openxmlformats.org/package/2006/relationships">
  <Relationship Id="rId1" Type="http://schemas.openxmlformats.org/officeDocument/2006/relationships/theme" Target="../theme/theme2.xml" />
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BF403E-5EC5-4495-A957-F92B08E376ED}" type="datetimeFigureOut">
              <a:rPr lang="en-US" smtClean="0"/>
              <a:t>2/26/2014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749550" y="525463"/>
            <a:ext cx="3797300" cy="26304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3"/>
            <a:ext cx="4028440" cy="3505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3"/>
            <a:ext cx="4028440" cy="3505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D2E5E8-A4F6-4E96-AC6F-96BA70D8D0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458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36433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72866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609298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145731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82164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218597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755029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291462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1.xml" />
  <Relationship Id="rId1" Type="http://schemas.openxmlformats.org/officeDocument/2006/relationships/notesMaster" Target="../notesMasters/notesMaster1.xml" />
</Relationships>
</file>

<file path=ppt/notesSlides/_rels/notesSlide10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10.xml" />
  <Relationship Id="rId1" Type="http://schemas.openxmlformats.org/officeDocument/2006/relationships/notesMaster" Target="../notesMasters/notesMaster1.xml" />
</Relationships>
</file>

<file path=ppt/notesSlides/_rels/notesSlide11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11.xml" />
  <Relationship Id="rId1" Type="http://schemas.openxmlformats.org/officeDocument/2006/relationships/notesMaster" Target="../notesMasters/notesMaster1.xml" />
</Relationships>
</file>

<file path=ppt/notesSlides/_rels/notesSlide12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12.xml" />
  <Relationship Id="rId1" Type="http://schemas.openxmlformats.org/officeDocument/2006/relationships/notesMaster" Target="../notesMasters/notesMaster1.xml" />
</Relationships>
</file>

<file path=ppt/notesSlides/_rels/notesSlide13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13.xml" />
  <Relationship Id="rId1" Type="http://schemas.openxmlformats.org/officeDocument/2006/relationships/notesMaster" Target="../notesMasters/notesMaster1.xml" />
</Relationships>
</file>

<file path=ppt/notesSlides/_rels/notesSlide14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14.xml" />
  <Relationship Id="rId1" Type="http://schemas.openxmlformats.org/officeDocument/2006/relationships/notesMaster" Target="../notesMasters/notesMaster1.xml" />
</Relationships>
</file>

<file path=ppt/notesSlides/_rels/notesSlide15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15.xml" />
  <Relationship Id="rId1" Type="http://schemas.openxmlformats.org/officeDocument/2006/relationships/notesMaster" Target="../notesMasters/notesMaster1.xml" />
</Relationships>
</file>

<file path=ppt/notesSlides/_rels/notesSlide2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2.xml" />
  <Relationship Id="rId1" Type="http://schemas.openxmlformats.org/officeDocument/2006/relationships/notesMaster" Target="../notesMasters/notesMaster1.xml" />
</Relationships>
</file>

<file path=ppt/notesSlides/_rels/notesSlide3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3.xml" />
  <Relationship Id="rId1" Type="http://schemas.openxmlformats.org/officeDocument/2006/relationships/notesMaster" Target="../notesMasters/notesMaster1.xml" />
</Relationships>
</file>

<file path=ppt/notesSlides/_rels/notesSlide4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4.xml" />
  <Relationship Id="rId1" Type="http://schemas.openxmlformats.org/officeDocument/2006/relationships/notesMaster" Target="../notesMasters/notesMaster1.xml" />
</Relationships>
</file>

<file path=ppt/notesSlides/_rels/notesSlide5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5.xml" />
  <Relationship Id="rId1" Type="http://schemas.openxmlformats.org/officeDocument/2006/relationships/notesMaster" Target="../notesMasters/notesMaster1.xml" />
</Relationships>
</file>

<file path=ppt/notesSlides/_rels/notesSlide6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6.xml" />
  <Relationship Id="rId1" Type="http://schemas.openxmlformats.org/officeDocument/2006/relationships/notesMaster" Target="../notesMasters/notesMaster1.xml" />
</Relationships>
</file>

<file path=ppt/notesSlides/_rels/notesSlide7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7.xml" />
  <Relationship Id="rId1" Type="http://schemas.openxmlformats.org/officeDocument/2006/relationships/notesMaster" Target="../notesMasters/notesMaster1.xml" />
</Relationships>
</file>

<file path=ppt/notesSlides/_rels/notesSlide8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8.xml" />
  <Relationship Id="rId1" Type="http://schemas.openxmlformats.org/officeDocument/2006/relationships/notesMaster" Target="../notesMasters/notesMaster1.xml" />
</Relationships>
</file>

<file path=ppt/notesSlides/_rels/notesSlide9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9.xml" />
  <Relationship Id="rId1" Type="http://schemas.openxmlformats.org/officeDocument/2006/relationships/notesMaster" Target="../notesMasters/notesMaster1.xml" />
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649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293051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293051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293051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293051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293051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4778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293051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293051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293051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293051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293051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293051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293051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29305177"/>
      </p:ext>
    </p:extLst>
  </p:cSld>
  <p:clrMapOvr>
    <a:masterClrMapping/>
  </p:clrMapOvr>
</p:notes>
</file>

<file path=ppt/slideLayouts/_rels/slideLayout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364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728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09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457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821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185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55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291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7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36433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7286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09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1457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821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21859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7550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2914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3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36433" indent="0">
              <a:buNone/>
              <a:defRPr sz="2300" b="1"/>
            </a:lvl2pPr>
            <a:lvl3pPr marL="1072866" indent="0">
              <a:buNone/>
              <a:defRPr sz="2100" b="1"/>
            </a:lvl3pPr>
            <a:lvl4pPr marL="1609298" indent="0">
              <a:buNone/>
              <a:defRPr sz="1900" b="1"/>
            </a:lvl4pPr>
            <a:lvl5pPr marL="2145731" indent="0">
              <a:buNone/>
              <a:defRPr sz="1900" b="1"/>
            </a:lvl5pPr>
            <a:lvl6pPr marL="2682164" indent="0">
              <a:buNone/>
              <a:defRPr sz="1900" b="1"/>
            </a:lvl6pPr>
            <a:lvl7pPr marL="3218597" indent="0">
              <a:buNone/>
              <a:defRPr sz="1900" b="1"/>
            </a:lvl7pPr>
            <a:lvl8pPr marL="3755029" indent="0">
              <a:buNone/>
              <a:defRPr sz="1900" b="1"/>
            </a:lvl8pPr>
            <a:lvl9pPr marL="4291462" indent="0">
              <a:buNone/>
              <a:defRPr sz="1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3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36433" indent="0">
              <a:buNone/>
              <a:defRPr sz="2300" b="1"/>
            </a:lvl2pPr>
            <a:lvl3pPr marL="1072866" indent="0">
              <a:buNone/>
              <a:defRPr sz="2100" b="1"/>
            </a:lvl3pPr>
            <a:lvl4pPr marL="1609298" indent="0">
              <a:buNone/>
              <a:defRPr sz="1900" b="1"/>
            </a:lvl4pPr>
            <a:lvl5pPr marL="2145731" indent="0">
              <a:buNone/>
              <a:defRPr sz="1900" b="1"/>
            </a:lvl5pPr>
            <a:lvl6pPr marL="2682164" indent="0">
              <a:buNone/>
              <a:defRPr sz="1900" b="1"/>
            </a:lvl6pPr>
            <a:lvl7pPr marL="3218597" indent="0">
              <a:buNone/>
              <a:defRPr sz="1900" b="1"/>
            </a:lvl7pPr>
            <a:lvl8pPr marL="3755029" indent="0">
              <a:buNone/>
              <a:defRPr sz="1900" b="1"/>
            </a:lvl8pPr>
            <a:lvl9pPr marL="4291462" indent="0">
              <a:buNone/>
              <a:defRPr sz="1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2" y="273049"/>
            <a:ext cx="3259006" cy="1162051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2"/>
            <a:ext cx="5537729" cy="5853113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8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2" y="1435102"/>
            <a:ext cx="3259006" cy="4691063"/>
          </a:xfrm>
        </p:spPr>
        <p:txBody>
          <a:bodyPr/>
          <a:lstStyle>
            <a:lvl1pPr marL="0" indent="0">
              <a:buNone/>
              <a:defRPr sz="1600"/>
            </a:lvl1pPr>
            <a:lvl2pPr marL="536433" indent="0">
              <a:buNone/>
              <a:defRPr sz="1400"/>
            </a:lvl2pPr>
            <a:lvl3pPr marL="1072866" indent="0">
              <a:buNone/>
              <a:defRPr sz="1200"/>
            </a:lvl3pPr>
            <a:lvl4pPr marL="1609298" indent="0">
              <a:buNone/>
              <a:defRPr sz="1100"/>
            </a:lvl4pPr>
            <a:lvl5pPr marL="2145731" indent="0">
              <a:buNone/>
              <a:defRPr sz="1100"/>
            </a:lvl5pPr>
            <a:lvl6pPr marL="2682164" indent="0">
              <a:buNone/>
              <a:defRPr sz="1100"/>
            </a:lvl6pPr>
            <a:lvl7pPr marL="3218597" indent="0">
              <a:buNone/>
              <a:defRPr sz="1100"/>
            </a:lvl7pPr>
            <a:lvl8pPr marL="3755029" indent="0">
              <a:buNone/>
              <a:defRPr sz="1100"/>
            </a:lvl8pPr>
            <a:lvl9pPr marL="4291462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9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800"/>
            </a:lvl1pPr>
            <a:lvl2pPr marL="536433" indent="0">
              <a:buNone/>
              <a:defRPr sz="3300"/>
            </a:lvl2pPr>
            <a:lvl3pPr marL="1072866" indent="0">
              <a:buNone/>
              <a:defRPr sz="2800"/>
            </a:lvl3pPr>
            <a:lvl4pPr marL="1609298" indent="0">
              <a:buNone/>
              <a:defRPr sz="2300"/>
            </a:lvl4pPr>
            <a:lvl5pPr marL="2145731" indent="0">
              <a:buNone/>
              <a:defRPr sz="2300"/>
            </a:lvl5pPr>
            <a:lvl6pPr marL="2682164" indent="0">
              <a:buNone/>
              <a:defRPr sz="2300"/>
            </a:lvl6pPr>
            <a:lvl7pPr marL="3218597" indent="0">
              <a:buNone/>
              <a:defRPr sz="2300"/>
            </a:lvl7pPr>
            <a:lvl8pPr marL="3755029" indent="0">
              <a:buNone/>
              <a:defRPr sz="2300"/>
            </a:lvl8pPr>
            <a:lvl9pPr marL="4291462" indent="0">
              <a:buNone/>
              <a:defRPr sz="23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3"/>
          </a:xfrm>
        </p:spPr>
        <p:txBody>
          <a:bodyPr/>
          <a:lstStyle>
            <a:lvl1pPr marL="0" indent="0">
              <a:buNone/>
              <a:defRPr sz="1600"/>
            </a:lvl1pPr>
            <a:lvl2pPr marL="536433" indent="0">
              <a:buNone/>
              <a:defRPr sz="1400"/>
            </a:lvl2pPr>
            <a:lvl3pPr marL="1072866" indent="0">
              <a:buNone/>
              <a:defRPr sz="1200"/>
            </a:lvl3pPr>
            <a:lvl4pPr marL="1609298" indent="0">
              <a:buNone/>
              <a:defRPr sz="1100"/>
            </a:lvl4pPr>
            <a:lvl5pPr marL="2145731" indent="0">
              <a:buNone/>
              <a:defRPr sz="1100"/>
            </a:lvl5pPr>
            <a:lvl6pPr marL="2682164" indent="0">
              <a:buNone/>
              <a:defRPr sz="1100"/>
            </a:lvl6pPr>
            <a:lvl7pPr marL="3218597" indent="0">
              <a:buNone/>
              <a:defRPr sz="1100"/>
            </a:lvl7pPr>
            <a:lvl8pPr marL="3755029" indent="0">
              <a:buNone/>
              <a:defRPr sz="1100"/>
            </a:lvl8pPr>
            <a:lvl9pPr marL="4291462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13" Type="http://schemas.openxmlformats.org/officeDocument/2006/relationships/image" Target="../media/image1.png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theme" Target="../theme/theme1.xml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0" Type="http://schemas.openxmlformats.org/officeDocument/2006/relationships/slideLayout" Target="../slideLayouts/slideLayout10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5000" t="5000" r="74000" b="8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9"/>
            <a:ext cx="8915400" cy="1143000"/>
          </a:xfrm>
          <a:prstGeom prst="rect">
            <a:avLst/>
          </a:prstGeom>
        </p:spPr>
        <p:txBody>
          <a:bodyPr vert="horz" lIns="107287" tIns="53643" rIns="107287" bIns="53643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107287" tIns="53643" rIns="107287" bIns="5364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107287" tIns="53643" rIns="107287" bIns="5364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107287" tIns="53643" rIns="107287" bIns="5364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107287" tIns="53643" rIns="107287" bIns="5364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72866" rtl="0" eaLnBrk="1" latinLnBrk="0" hangingPunct="1">
        <a:spcBef>
          <a:spcPct val="0"/>
        </a:spcBef>
        <a:buNone/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2325" indent="-402325" algn="l" defTabSz="1072866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71703" indent="-335270" algn="l" defTabSz="1072866" rtl="0" eaLnBrk="1" latinLnBrk="0" hangingPunct="1">
        <a:spcBef>
          <a:spcPct val="20000"/>
        </a:spcBef>
        <a:buFont typeface="Arial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41082" indent="-268216" algn="l" defTabSz="1072866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877515" indent="-268216" algn="l" defTabSz="1072866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413947" indent="-268216" algn="l" defTabSz="1072866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50380" indent="-268216" algn="l" defTabSz="107286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86813" indent="-268216" algn="l" defTabSz="107286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023246" indent="-268216" algn="l" defTabSz="107286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559678" indent="-268216" algn="l" defTabSz="107286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36433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72866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09298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45731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82164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18597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55029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291462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1.xml" />
  <Relationship Id="rId1" Type="http://schemas.openxmlformats.org/officeDocument/2006/relationships/slideLayout" Target="../slideLayouts/slideLayout1.xml" />
</Relationships>
</file>

<file path=ppt/slides/_rels/slide10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1.png" />
  <Relationship Id="rId2" Type="http://schemas.openxmlformats.org/officeDocument/2006/relationships/notesSlide" Target="../notesSlides/notesSlide10.xml" />
  <Relationship Id="rId1" Type="http://schemas.openxmlformats.org/officeDocument/2006/relationships/slideLayout" Target="../slideLayouts/slideLayout6.xml" />
</Relationships>
</file>

<file path=ppt/slides/_rels/slide11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1.png" />
  <Relationship Id="rId2" Type="http://schemas.openxmlformats.org/officeDocument/2006/relationships/notesSlide" Target="../notesSlides/notesSlide11.xml" />
  <Relationship Id="rId1" Type="http://schemas.openxmlformats.org/officeDocument/2006/relationships/slideLayout" Target="../slideLayouts/slideLayout6.xml" />
</Relationships>
</file>

<file path=ppt/slides/_rels/slide12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1.png" />
  <Relationship Id="rId2" Type="http://schemas.openxmlformats.org/officeDocument/2006/relationships/notesSlide" Target="../notesSlides/notesSlide12.xml" />
  <Relationship Id="rId1" Type="http://schemas.openxmlformats.org/officeDocument/2006/relationships/slideLayout" Target="../slideLayouts/slideLayout6.xml" />
</Relationships>
</file>

<file path=ppt/slides/_rels/slide13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1.png" />
  <Relationship Id="rId2" Type="http://schemas.openxmlformats.org/officeDocument/2006/relationships/notesSlide" Target="../notesSlides/notesSlide13.xml" />
  <Relationship Id="rId1" Type="http://schemas.openxmlformats.org/officeDocument/2006/relationships/slideLayout" Target="../slideLayouts/slideLayout6.xml" />
</Relationships>
</file>

<file path=ppt/slides/_rels/slide14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1.png" />
  <Relationship Id="rId2" Type="http://schemas.openxmlformats.org/officeDocument/2006/relationships/notesSlide" Target="../notesSlides/notesSlide14.xml" />
  <Relationship Id="rId1" Type="http://schemas.openxmlformats.org/officeDocument/2006/relationships/slideLayout" Target="../slideLayouts/slideLayout6.xml" />
</Relationships>
</file>

<file path=ppt/slides/_rels/slide15.xml.rels>&#65279;<?xml version="1.0" encoding="UTF-8" standalone="yes"?>
<Relationships xmlns="http://schemas.openxmlformats.org/package/2006/relationships">
  <Relationship Id="rId3" Type="http://schemas.openxmlformats.org/officeDocument/2006/relationships/hyperlink" Target="http://www.leroylaw.ro/" TargetMode="External" />
  <Relationship Id="rId2" Type="http://schemas.openxmlformats.org/officeDocument/2006/relationships/notesSlide" Target="../notesSlides/notesSlide15.xml" />
  <Relationship Id="rId1" Type="http://schemas.openxmlformats.org/officeDocument/2006/relationships/slideLayout" Target="../slideLayouts/slideLayout1.xml" />
  <Relationship Id="rId4" Type="http://schemas.openxmlformats.org/officeDocument/2006/relationships/hyperlink" Target="mailto:andreea.toma@leroylaw.ro" TargetMode="External" />
</Relationships>
</file>

<file path=ppt/slides/_rels/slide2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1.png" />
  <Relationship Id="rId2" Type="http://schemas.openxmlformats.org/officeDocument/2006/relationships/notesSlide" Target="../notesSlides/notesSlide2.xml" />
  <Relationship Id="rId1" Type="http://schemas.openxmlformats.org/officeDocument/2006/relationships/slideLayout" Target="../slideLayouts/slideLayout6.xml" />
</Relationships>
</file>

<file path=ppt/slides/_rels/slide3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1.png" />
  <Relationship Id="rId2" Type="http://schemas.openxmlformats.org/officeDocument/2006/relationships/notesSlide" Target="../notesSlides/notesSlide3.xml" />
  <Relationship Id="rId1" Type="http://schemas.openxmlformats.org/officeDocument/2006/relationships/slideLayout" Target="../slideLayouts/slideLayout6.xml" />
</Relationships>
</file>

<file path=ppt/slides/_rels/slide4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1.png" />
  <Relationship Id="rId2" Type="http://schemas.openxmlformats.org/officeDocument/2006/relationships/notesSlide" Target="../notesSlides/notesSlide4.xml" />
  <Relationship Id="rId1" Type="http://schemas.openxmlformats.org/officeDocument/2006/relationships/slideLayout" Target="../slideLayouts/slideLayout6.xml" />
</Relationships>
</file>

<file path=ppt/slides/_rels/slide5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1.png" />
  <Relationship Id="rId2" Type="http://schemas.openxmlformats.org/officeDocument/2006/relationships/notesSlide" Target="../notesSlides/notesSlide5.xml" />
  <Relationship Id="rId1" Type="http://schemas.openxmlformats.org/officeDocument/2006/relationships/slideLayout" Target="../slideLayouts/slideLayout6.xml" />
</Relationships>
</file>

<file path=ppt/slides/_rels/slide6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1.png" />
  <Relationship Id="rId2" Type="http://schemas.openxmlformats.org/officeDocument/2006/relationships/notesSlide" Target="../notesSlides/notesSlide6.xml" />
  <Relationship Id="rId1" Type="http://schemas.openxmlformats.org/officeDocument/2006/relationships/slideLayout" Target="../slideLayouts/slideLayout6.xml" />
</Relationships>
</file>

<file path=ppt/slides/_rels/slide7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1.png" />
  <Relationship Id="rId2" Type="http://schemas.openxmlformats.org/officeDocument/2006/relationships/notesSlide" Target="../notesSlides/notesSlide7.xml" />
  <Relationship Id="rId1" Type="http://schemas.openxmlformats.org/officeDocument/2006/relationships/slideLayout" Target="../slideLayouts/slideLayout6.xml" />
</Relationships>
</file>

<file path=ppt/slides/_rels/slide8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1.png" />
  <Relationship Id="rId2" Type="http://schemas.openxmlformats.org/officeDocument/2006/relationships/notesSlide" Target="../notesSlides/notesSlide8.xml" />
  <Relationship Id="rId1" Type="http://schemas.openxmlformats.org/officeDocument/2006/relationships/slideLayout" Target="../slideLayouts/slideLayout6.xml" />
</Relationships>
</file>

<file path=ppt/slides/_rels/slide9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1.png" />
  <Relationship Id="rId2" Type="http://schemas.openxmlformats.org/officeDocument/2006/relationships/notesSlide" Target="../notesSlides/notesSlide9.xml" />
  <Relationship Id="rId1" Type="http://schemas.openxmlformats.org/officeDocument/2006/relationships/slideLayout" Target="../slideLayouts/slideLayout6.xml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444633" y="2130428"/>
            <a:ext cx="9079992" cy="1470025"/>
          </a:xfrm>
        </p:spPr>
        <p:txBody>
          <a:bodyPr>
            <a:normAutofit/>
          </a:bodyPr>
          <a:lstStyle/>
          <a:p>
            <a:pPr algn="l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New Law 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on </a:t>
            </a:r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Public-Private Partnerships </a:t>
            </a:r>
            <a:r>
              <a:rPr lang="en-GB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GB" sz="28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hallenges </a:t>
            </a:r>
            <a:r>
              <a:rPr lang="en-GB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GB" sz="28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Expectations</a:t>
            </a:r>
            <a:endParaRPr lang="en-GB" sz="2800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421961" y="3716181"/>
            <a:ext cx="9068113" cy="1752600"/>
          </a:xfrm>
        </p:spPr>
        <p:txBody>
          <a:bodyPr/>
          <a:lstStyle/>
          <a:p>
            <a:pPr algn="l"/>
            <a:r>
              <a:rPr lang="en-GB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Andreea Toma</a:t>
            </a:r>
          </a:p>
          <a:p>
            <a:pPr algn="l"/>
            <a:r>
              <a:rPr lang="en-GB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Partner</a:t>
            </a:r>
            <a:endParaRPr lang="en-GB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l"/>
            <a:r>
              <a:rPr lang="en-GB" sz="1600" dirty="0" smtClean="0">
                <a:solidFill>
                  <a:schemeClr val="tx1"/>
                </a:solidFill>
                <a:latin typeface="Arial" pitchFamily="34" charset="0"/>
              </a:rPr>
              <a:t>11  February 2014</a:t>
            </a:r>
            <a:endParaRPr lang="en-GB" sz="1600" dirty="0">
              <a:solidFill>
                <a:schemeClr val="tx1"/>
              </a:solidFill>
              <a:latin typeface="Arial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23690" y="1447800"/>
            <a:ext cx="907999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0860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 l="86000" t="91000" r="2000" b="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defTabSz="914400"/>
            <a:r>
              <a:rPr lang="en-GB" sz="2800" dirty="0" smtClean="0">
                <a:solidFill>
                  <a:srgbClr val="121650"/>
                </a:solidFill>
                <a:latin typeface="Arial" pitchFamily="34" charset="0"/>
              </a:rPr>
              <a:t>Financing PPP projects (1/2)</a:t>
            </a:r>
            <a:endParaRPr lang="en-GB" sz="2800" dirty="0">
              <a:solidFill>
                <a:srgbClr val="121650"/>
              </a:solidFill>
              <a:latin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11480" y="1600200"/>
            <a:ext cx="9079992" cy="329320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defTabSz="914400">
              <a:spcBef>
                <a:spcPct val="20000"/>
              </a:spcBef>
              <a:buClr>
                <a:srgbClr val="121650"/>
              </a:buClr>
            </a:pPr>
            <a:endParaRPr lang="en-GB" sz="1600" b="1" dirty="0" smtClean="0">
              <a:solidFill>
                <a:srgbClr val="FF0000"/>
              </a:solidFill>
              <a:latin typeface="Arial" pitchFamily="34" charset="0"/>
            </a:endParaRPr>
          </a:p>
          <a:p>
            <a:pPr marL="342900" indent="-342900" algn="just" defTabSz="914400">
              <a:spcBef>
                <a:spcPct val="20000"/>
              </a:spcBef>
              <a:buClr>
                <a:srgbClr val="121650"/>
              </a:buClr>
              <a:buFont typeface="Wingdings" pitchFamily="2" charset="2"/>
              <a:buChar char="§"/>
            </a:pPr>
            <a:r>
              <a:rPr lang="en-GB" sz="1600" b="1" dirty="0" smtClean="0">
                <a:solidFill>
                  <a:srgbClr val="FF0000"/>
                </a:solidFill>
                <a:latin typeface="Arial" pitchFamily="34" charset="0"/>
              </a:rPr>
              <a:t>Financing sources </a:t>
            </a:r>
            <a:r>
              <a:rPr lang="en-GB" sz="1600" dirty="0" smtClean="0">
                <a:solidFill>
                  <a:srgbClr val="121650"/>
                </a:solidFill>
                <a:latin typeface="Arial" pitchFamily="34" charset="0"/>
              </a:rPr>
              <a:t>depending on the project phase:</a:t>
            </a:r>
          </a:p>
          <a:p>
            <a:pPr marL="342900" indent="-342900" algn="just" defTabSz="914400">
              <a:spcBef>
                <a:spcPct val="20000"/>
              </a:spcBef>
              <a:buClr>
                <a:srgbClr val="121650"/>
              </a:buClr>
              <a:buFont typeface="Wingdings" pitchFamily="2" charset="2"/>
              <a:buChar char="§"/>
            </a:pPr>
            <a:endParaRPr lang="en-GB" sz="1600" dirty="0" smtClean="0">
              <a:solidFill>
                <a:srgbClr val="121650"/>
              </a:solidFill>
              <a:latin typeface="Arial" pitchFamily="34" charset="0"/>
            </a:endParaRPr>
          </a:p>
          <a:p>
            <a:pPr algn="just" defTabSz="914400">
              <a:spcBef>
                <a:spcPct val="20000"/>
              </a:spcBef>
              <a:buClr>
                <a:srgbClr val="121650"/>
              </a:buClr>
            </a:pPr>
            <a:endParaRPr lang="en-GB" sz="1600" dirty="0" smtClean="0">
              <a:solidFill>
                <a:srgbClr val="121650"/>
              </a:solidFill>
              <a:latin typeface="Arial" pitchFamily="34" charset="0"/>
            </a:endParaRPr>
          </a:p>
          <a:p>
            <a:pPr marL="342900" indent="-342900" algn="just" defTabSz="914400">
              <a:spcBef>
                <a:spcPct val="20000"/>
              </a:spcBef>
              <a:buClr>
                <a:srgbClr val="121650"/>
              </a:buClr>
              <a:buFont typeface="Wingdings" pitchFamily="2" charset="2"/>
              <a:buChar char="§"/>
            </a:pPr>
            <a:endParaRPr lang="en-GB" sz="1600" dirty="0" smtClean="0">
              <a:solidFill>
                <a:srgbClr val="121650"/>
              </a:solidFill>
              <a:latin typeface="Arial" pitchFamily="34" charset="0"/>
            </a:endParaRPr>
          </a:p>
          <a:p>
            <a:pPr marL="342900" indent="-342900" algn="just" defTabSz="914400">
              <a:spcBef>
                <a:spcPct val="20000"/>
              </a:spcBef>
              <a:buClr>
                <a:srgbClr val="121650"/>
              </a:buClr>
              <a:buFont typeface="Wingdings" pitchFamily="2" charset="2"/>
              <a:buChar char="§"/>
            </a:pPr>
            <a:endParaRPr lang="en-GB" sz="1600" dirty="0" smtClean="0">
              <a:solidFill>
                <a:srgbClr val="121650"/>
              </a:solidFill>
              <a:latin typeface="Arial" pitchFamily="34" charset="0"/>
            </a:endParaRPr>
          </a:p>
          <a:p>
            <a:pPr marL="342900" indent="-342900" algn="just" defTabSz="914400">
              <a:spcBef>
                <a:spcPct val="20000"/>
              </a:spcBef>
              <a:buClr>
                <a:srgbClr val="121650"/>
              </a:buClr>
              <a:buFont typeface="Wingdings" pitchFamily="2" charset="2"/>
              <a:buChar char="§"/>
            </a:pPr>
            <a:endParaRPr lang="en-GB" sz="1600" dirty="0" smtClean="0">
              <a:solidFill>
                <a:srgbClr val="121650"/>
              </a:solidFill>
              <a:latin typeface="Arial" pitchFamily="34" charset="0"/>
            </a:endParaRPr>
          </a:p>
          <a:p>
            <a:pPr marL="342900" indent="-342900" algn="just" defTabSz="914400">
              <a:spcBef>
                <a:spcPct val="20000"/>
              </a:spcBef>
              <a:buClr>
                <a:srgbClr val="121650"/>
              </a:buClr>
              <a:buFont typeface="Wingdings" pitchFamily="2" charset="2"/>
              <a:buChar char="§"/>
            </a:pPr>
            <a:endParaRPr lang="en-GB" sz="1600" dirty="0" smtClean="0">
              <a:solidFill>
                <a:srgbClr val="121650"/>
              </a:solidFill>
              <a:latin typeface="Arial" pitchFamily="34" charset="0"/>
            </a:endParaRPr>
          </a:p>
          <a:p>
            <a:pPr marL="342900" indent="-342900" algn="just" defTabSz="914400">
              <a:spcBef>
                <a:spcPct val="20000"/>
              </a:spcBef>
              <a:buClr>
                <a:srgbClr val="121650"/>
              </a:buClr>
              <a:buFont typeface="Wingdings" pitchFamily="2" charset="2"/>
              <a:buChar char="§"/>
            </a:pPr>
            <a:endParaRPr lang="en-GB" sz="1600" dirty="0" smtClean="0">
              <a:solidFill>
                <a:srgbClr val="121650"/>
              </a:solidFill>
              <a:latin typeface="Arial" pitchFamily="34" charset="0"/>
            </a:endParaRPr>
          </a:p>
          <a:p>
            <a:pPr marL="342900" indent="-342900" algn="just" defTabSz="914400">
              <a:spcBef>
                <a:spcPct val="20000"/>
              </a:spcBef>
              <a:buClr>
                <a:srgbClr val="121650"/>
              </a:buClr>
              <a:buFont typeface="Wingdings" pitchFamily="2" charset="2"/>
              <a:buChar char="§"/>
            </a:pPr>
            <a:endParaRPr lang="en-GB" sz="1600" dirty="0" smtClean="0">
              <a:solidFill>
                <a:srgbClr val="121650"/>
              </a:solidFill>
              <a:latin typeface="Arial" pitchFamily="34" charset="0"/>
            </a:endParaRPr>
          </a:p>
          <a:p>
            <a:pPr marL="342900" indent="-342900" algn="just" defTabSz="914400">
              <a:spcBef>
                <a:spcPct val="20000"/>
              </a:spcBef>
              <a:buClr>
                <a:srgbClr val="121650"/>
              </a:buClr>
              <a:buFont typeface="Wingdings" pitchFamily="2" charset="2"/>
              <a:buChar char="§"/>
            </a:pPr>
            <a:endParaRPr lang="en-GB" sz="1600" dirty="0" smtClean="0">
              <a:solidFill>
                <a:srgbClr val="121650"/>
              </a:solidFill>
              <a:latin typeface="Arial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423690" y="1447800"/>
            <a:ext cx="907999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4293366"/>
              </p:ext>
            </p:extLst>
          </p:nvPr>
        </p:nvGraphicFramePr>
        <p:xfrm>
          <a:off x="838200" y="2507668"/>
          <a:ext cx="8534400" cy="2459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48000"/>
                <a:gridCol w="1828800"/>
                <a:gridCol w="1828800"/>
                <a:gridCol w="1828800"/>
              </a:tblGrid>
              <a:tr h="61306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Project phase</a:t>
                      </a:r>
                      <a:endParaRPr lang="en-GB" sz="1600" noProof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noProof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Sources of Financing</a:t>
                      </a:r>
                      <a:endParaRPr lang="en-GB" sz="1600" noProof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1549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1072866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kern="1200" noProof="0" dirty="0" smtClean="0">
                          <a:solidFill>
                            <a:srgbClr val="121650"/>
                          </a:solidFill>
                          <a:latin typeface="Arial" pitchFamily="34" charset="0"/>
                          <a:ea typeface="+mn-ea"/>
                          <a:cs typeface="+mn-cs"/>
                        </a:rPr>
                        <a:t>Private Funds</a:t>
                      </a:r>
                      <a:endParaRPr lang="en-GB" sz="1600" b="1" kern="1200" noProof="0" dirty="0">
                        <a:solidFill>
                          <a:srgbClr val="121650"/>
                        </a:solidFill>
                        <a:latin typeface="Arial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1072866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kern="1200" noProof="0" dirty="0" smtClean="0">
                          <a:solidFill>
                            <a:srgbClr val="121650"/>
                          </a:solidFill>
                          <a:latin typeface="Arial" pitchFamily="34" charset="0"/>
                          <a:ea typeface="+mn-ea"/>
                          <a:cs typeface="+mn-cs"/>
                        </a:rPr>
                        <a:t>EU Funds</a:t>
                      </a:r>
                      <a:endParaRPr lang="en-GB" sz="1600" b="1" kern="1200" noProof="0" dirty="0">
                        <a:solidFill>
                          <a:srgbClr val="121650"/>
                        </a:solidFill>
                        <a:latin typeface="Arial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1072866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kern="1200" noProof="0" dirty="0" smtClean="0">
                          <a:solidFill>
                            <a:srgbClr val="121650"/>
                          </a:solidFill>
                          <a:latin typeface="Arial" pitchFamily="34" charset="0"/>
                          <a:ea typeface="+mn-ea"/>
                          <a:cs typeface="+mn-cs"/>
                        </a:rPr>
                        <a:t>Public Funds</a:t>
                      </a:r>
                      <a:endParaRPr lang="en-GB" sz="1600" b="1" kern="1200" noProof="0" dirty="0">
                        <a:solidFill>
                          <a:srgbClr val="121650"/>
                        </a:solidFill>
                        <a:latin typeface="Arial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6154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Construction (investment)</a:t>
                      </a:r>
                      <a:endParaRPr lang="en-GB" sz="1600" noProof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1072866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0" kern="1200" noProof="0" dirty="0" smtClean="0">
                          <a:solidFill>
                            <a:srgbClr val="121650"/>
                          </a:solidFill>
                          <a:latin typeface="Arial" pitchFamily="34" charset="0"/>
                          <a:ea typeface="+mn-ea"/>
                          <a:cs typeface="+mn-cs"/>
                        </a:rPr>
                        <a:t>Yes</a:t>
                      </a:r>
                      <a:endParaRPr lang="en-GB" sz="1600" b="0" kern="1200" noProof="0" dirty="0">
                        <a:solidFill>
                          <a:srgbClr val="121650"/>
                        </a:solidFill>
                        <a:latin typeface="Arial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1072866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0" kern="1200" noProof="0" dirty="0" smtClean="0">
                          <a:solidFill>
                            <a:srgbClr val="121650"/>
                          </a:solidFill>
                          <a:latin typeface="Arial" pitchFamily="34" charset="0"/>
                          <a:ea typeface="+mn-ea"/>
                          <a:cs typeface="+mn-cs"/>
                        </a:rPr>
                        <a:t>Yes, if available</a:t>
                      </a:r>
                      <a:endParaRPr lang="en-GB" sz="1600" b="0" kern="1200" noProof="0" dirty="0">
                        <a:solidFill>
                          <a:srgbClr val="121650"/>
                        </a:solidFill>
                        <a:latin typeface="Arial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1072866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0" kern="1200" noProof="0" dirty="0" smtClean="0">
                          <a:solidFill>
                            <a:srgbClr val="121650"/>
                          </a:solidFill>
                          <a:latin typeface="Arial" pitchFamily="34" charset="0"/>
                          <a:ea typeface="+mn-ea"/>
                          <a:cs typeface="+mn-cs"/>
                        </a:rPr>
                        <a:t>No</a:t>
                      </a:r>
                      <a:endParaRPr lang="en-GB" sz="1600" b="0" kern="1200" noProof="0" dirty="0">
                        <a:solidFill>
                          <a:srgbClr val="121650"/>
                        </a:solidFill>
                        <a:latin typeface="Arial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6154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Operation and maintenance</a:t>
                      </a:r>
                      <a:endParaRPr lang="en-GB" sz="1600" noProof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1072866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0" kern="1200" noProof="0" dirty="0" smtClean="0">
                          <a:solidFill>
                            <a:srgbClr val="121650"/>
                          </a:solidFill>
                          <a:latin typeface="Arial" pitchFamily="34" charset="0"/>
                          <a:ea typeface="+mn-ea"/>
                          <a:cs typeface="+mn-cs"/>
                        </a:rPr>
                        <a:t>Yes</a:t>
                      </a:r>
                      <a:endParaRPr lang="en-GB" sz="1600" b="0" kern="1200" noProof="0" dirty="0">
                        <a:solidFill>
                          <a:srgbClr val="121650"/>
                        </a:solidFill>
                        <a:latin typeface="Arial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1072866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0" kern="1200" noProof="0" dirty="0" smtClean="0">
                          <a:solidFill>
                            <a:srgbClr val="121650"/>
                          </a:solidFill>
                          <a:latin typeface="Arial" pitchFamily="34" charset="0"/>
                          <a:ea typeface="+mn-ea"/>
                          <a:cs typeface="+mn-cs"/>
                        </a:rPr>
                        <a:t>Yes, if available</a:t>
                      </a:r>
                      <a:endParaRPr lang="en-GB" sz="1600" b="0" kern="1200" noProof="0" dirty="0">
                        <a:solidFill>
                          <a:srgbClr val="121650"/>
                        </a:solidFill>
                        <a:latin typeface="Arial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1072866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0" kern="1200" noProof="0" dirty="0" smtClean="0">
                          <a:solidFill>
                            <a:srgbClr val="121650"/>
                          </a:solidFill>
                          <a:latin typeface="Arial" pitchFamily="34" charset="0"/>
                          <a:ea typeface="+mn-ea"/>
                          <a:cs typeface="+mn-cs"/>
                        </a:rPr>
                        <a:t>Yes</a:t>
                      </a:r>
                      <a:endParaRPr lang="en-GB" sz="1600" b="0" kern="1200" noProof="0" dirty="0">
                        <a:solidFill>
                          <a:srgbClr val="121650"/>
                        </a:solidFill>
                        <a:latin typeface="Arial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423690" y="6453185"/>
            <a:ext cx="7729710" cy="381000"/>
          </a:xfrm>
        </p:spPr>
        <p:txBody>
          <a:bodyPr/>
          <a:lstStyle/>
          <a:p>
            <a:pPr algn="l"/>
            <a:r>
              <a:rPr lang="en-US" sz="11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New Law on Public-Private Partnerships – </a:t>
            </a:r>
            <a:r>
              <a:rPr lang="en-US" sz="11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Challenges and Expectations</a:t>
            </a:r>
            <a:r>
              <a:rPr lang="en-US" sz="11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  </a:t>
            </a:r>
            <a:r>
              <a:rPr lang="en-US" sz="11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 February 2014   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                    </a:t>
            </a:r>
            <a:fld id="{B6F15528-21DE-4FAA-801E-634DDDAF4B2B}" type="slidenum">
              <a:rPr lang="en-US" sz="1100" b="1" smtClean="0">
                <a:solidFill>
                  <a:schemeClr val="tx1"/>
                </a:solidFill>
              </a:rPr>
              <a:pPr algn="l"/>
              <a:t>10</a:t>
            </a:fld>
            <a:endParaRPr lang="en-US" sz="11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5406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 l="86000" t="91000" r="2000" b="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defTabSz="914400"/>
            <a:r>
              <a:rPr lang="en-GB" sz="2800" dirty="0" smtClean="0">
                <a:solidFill>
                  <a:srgbClr val="121650"/>
                </a:solidFill>
                <a:latin typeface="Arial" pitchFamily="34" charset="0"/>
              </a:rPr>
              <a:t>Financing PPP projects (2/2)</a:t>
            </a:r>
            <a:endParaRPr lang="en-GB" sz="2800" dirty="0">
              <a:solidFill>
                <a:srgbClr val="121650"/>
              </a:solidFill>
              <a:latin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11480" y="1600200"/>
            <a:ext cx="9079992" cy="4425827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just" defTabSz="914400">
              <a:spcBef>
                <a:spcPct val="20000"/>
              </a:spcBef>
              <a:buClr>
                <a:srgbClr val="121650"/>
              </a:buClr>
              <a:buFont typeface="Wingdings" pitchFamily="2" charset="2"/>
              <a:buChar char="§"/>
            </a:pPr>
            <a:endParaRPr lang="en-GB" sz="1600" dirty="0" smtClean="0">
              <a:solidFill>
                <a:srgbClr val="121650"/>
              </a:solidFill>
              <a:latin typeface="Arial" pitchFamily="34" charset="0"/>
            </a:endParaRPr>
          </a:p>
          <a:p>
            <a:pPr marL="342900" indent="-342900" algn="just" defTabSz="914400">
              <a:spcBef>
                <a:spcPct val="20000"/>
              </a:spcBef>
              <a:buClr>
                <a:srgbClr val="121650"/>
              </a:buClr>
              <a:buFont typeface="Wingdings" pitchFamily="2" charset="2"/>
              <a:buChar char="§"/>
            </a:pPr>
            <a:r>
              <a:rPr lang="en-GB" sz="1600" b="1" dirty="0" smtClean="0">
                <a:solidFill>
                  <a:srgbClr val="FF0000"/>
                </a:solidFill>
                <a:latin typeface="Arial" pitchFamily="34" charset="0"/>
              </a:rPr>
              <a:t>Contributions</a:t>
            </a:r>
            <a:r>
              <a:rPr lang="en-GB" sz="1600" dirty="0" smtClean="0">
                <a:solidFill>
                  <a:srgbClr val="FF0000"/>
                </a:solidFill>
                <a:latin typeface="Arial" pitchFamily="34" charset="0"/>
              </a:rPr>
              <a:t> </a:t>
            </a:r>
            <a:r>
              <a:rPr lang="en-GB" sz="1600" dirty="0" smtClean="0">
                <a:solidFill>
                  <a:srgbClr val="121650"/>
                </a:solidFill>
                <a:latin typeface="Arial" pitchFamily="34" charset="0"/>
              </a:rPr>
              <a:t>by the public partner to the project: </a:t>
            </a:r>
          </a:p>
          <a:p>
            <a:pPr algn="just" defTabSz="914400">
              <a:spcBef>
                <a:spcPct val="20000"/>
              </a:spcBef>
              <a:buClr>
                <a:srgbClr val="121650"/>
              </a:buClr>
            </a:pPr>
            <a:endParaRPr lang="en-GB" sz="1600" dirty="0" smtClean="0">
              <a:solidFill>
                <a:srgbClr val="121650"/>
              </a:solidFill>
              <a:latin typeface="Arial" pitchFamily="34" charset="0"/>
            </a:endParaRPr>
          </a:p>
          <a:p>
            <a:pPr marL="900113" lvl="1" indent="-539750" defTabSz="914400">
              <a:spcBef>
                <a:spcPct val="20000"/>
              </a:spcBef>
              <a:buClr>
                <a:srgbClr val="121650"/>
              </a:buClr>
              <a:buFont typeface="Arial" pitchFamily="34" charset="0"/>
              <a:buChar char="―"/>
            </a:pPr>
            <a:r>
              <a:rPr lang="en-GB" sz="1600" dirty="0">
                <a:solidFill>
                  <a:srgbClr val="121650"/>
                </a:solidFill>
                <a:latin typeface="Arial" pitchFamily="34" charset="0"/>
              </a:rPr>
              <a:t>creating certain rights in favour of the SPV/private </a:t>
            </a:r>
            <a:r>
              <a:rPr lang="en-GB" sz="1600" dirty="0" smtClean="0">
                <a:solidFill>
                  <a:srgbClr val="121650"/>
                </a:solidFill>
                <a:latin typeface="Arial" pitchFamily="34" charset="0"/>
              </a:rPr>
              <a:t>partner</a:t>
            </a:r>
          </a:p>
          <a:p>
            <a:pPr marL="900113" lvl="1" indent="-539750" defTabSz="914400">
              <a:spcBef>
                <a:spcPct val="20000"/>
              </a:spcBef>
              <a:buClr>
                <a:srgbClr val="121650"/>
              </a:buClr>
              <a:buFont typeface="Arial" pitchFamily="34" charset="0"/>
              <a:buChar char="―"/>
            </a:pPr>
            <a:r>
              <a:rPr lang="en-GB" sz="1600" dirty="0" smtClean="0">
                <a:solidFill>
                  <a:srgbClr val="121650"/>
                </a:solidFill>
                <a:latin typeface="Arial" pitchFamily="34" charset="0"/>
              </a:rPr>
              <a:t>cash </a:t>
            </a:r>
            <a:r>
              <a:rPr lang="en-GB" sz="1600" dirty="0">
                <a:solidFill>
                  <a:srgbClr val="121650"/>
                </a:solidFill>
                <a:latin typeface="Arial" pitchFamily="34" charset="0"/>
              </a:rPr>
              <a:t>contributions to the share capital of the </a:t>
            </a:r>
            <a:r>
              <a:rPr lang="en-GB" sz="1600" dirty="0" smtClean="0">
                <a:solidFill>
                  <a:srgbClr val="121650"/>
                </a:solidFill>
                <a:latin typeface="Arial" pitchFamily="34" charset="0"/>
              </a:rPr>
              <a:t>SPV</a:t>
            </a:r>
          </a:p>
          <a:p>
            <a:pPr marL="900113" lvl="1" indent="-539750" defTabSz="914400">
              <a:spcBef>
                <a:spcPct val="20000"/>
              </a:spcBef>
              <a:buClr>
                <a:srgbClr val="121650"/>
              </a:buClr>
              <a:buFont typeface="Arial" pitchFamily="34" charset="0"/>
              <a:buChar char="―"/>
            </a:pPr>
            <a:r>
              <a:rPr lang="en-GB" sz="1600" dirty="0" smtClean="0">
                <a:solidFill>
                  <a:srgbClr val="121650"/>
                </a:solidFill>
                <a:latin typeface="Arial" pitchFamily="34" charset="0"/>
              </a:rPr>
              <a:t>undertaking </a:t>
            </a:r>
            <a:r>
              <a:rPr lang="en-GB" sz="1600" dirty="0">
                <a:solidFill>
                  <a:srgbClr val="121650"/>
                </a:solidFill>
                <a:latin typeface="Arial" pitchFamily="34" charset="0"/>
              </a:rPr>
              <a:t>payment obligations towards the SPV/private </a:t>
            </a:r>
            <a:r>
              <a:rPr lang="en-GB" sz="1600" dirty="0" smtClean="0">
                <a:solidFill>
                  <a:srgbClr val="121650"/>
                </a:solidFill>
                <a:latin typeface="Arial" pitchFamily="34" charset="0"/>
              </a:rPr>
              <a:t>partner</a:t>
            </a:r>
          </a:p>
          <a:p>
            <a:pPr marL="900113" lvl="1" indent="-539750" defTabSz="914400">
              <a:spcBef>
                <a:spcPct val="20000"/>
              </a:spcBef>
              <a:buClr>
                <a:srgbClr val="121650"/>
              </a:buClr>
              <a:buFont typeface="Arial" pitchFamily="34" charset="0"/>
              <a:buChar char="―"/>
            </a:pPr>
            <a:r>
              <a:rPr lang="en-GB" sz="1600" dirty="0" smtClean="0">
                <a:solidFill>
                  <a:srgbClr val="121650"/>
                </a:solidFill>
                <a:latin typeface="Arial" pitchFamily="34" charset="0"/>
              </a:rPr>
              <a:t>guarantees </a:t>
            </a:r>
            <a:r>
              <a:rPr lang="en-GB" sz="1600" dirty="0">
                <a:solidFill>
                  <a:srgbClr val="121650"/>
                </a:solidFill>
                <a:latin typeface="Arial" pitchFamily="34" charset="0"/>
              </a:rPr>
              <a:t>in favour of the lenders (credit or finance institutions)</a:t>
            </a:r>
          </a:p>
          <a:p>
            <a:pPr marL="342900" indent="-342900" algn="just" defTabSz="914400">
              <a:spcBef>
                <a:spcPct val="20000"/>
              </a:spcBef>
              <a:buClr>
                <a:srgbClr val="121650"/>
              </a:buClr>
              <a:buFont typeface="Wingdings" pitchFamily="2" charset="2"/>
              <a:buChar char="§"/>
            </a:pPr>
            <a:endParaRPr lang="en-GB" sz="1600" dirty="0" smtClean="0">
              <a:latin typeface="Arial" pitchFamily="34" charset="0"/>
            </a:endParaRPr>
          </a:p>
          <a:p>
            <a:pPr marL="342900" indent="-342900" algn="just" defTabSz="914400">
              <a:spcBef>
                <a:spcPct val="20000"/>
              </a:spcBef>
              <a:buClr>
                <a:srgbClr val="121650"/>
              </a:buClr>
              <a:buFont typeface="Wingdings" pitchFamily="2" charset="2"/>
              <a:buChar char="§"/>
            </a:pPr>
            <a:r>
              <a:rPr lang="en-GB" sz="1600" dirty="0" smtClean="0">
                <a:solidFill>
                  <a:srgbClr val="121650"/>
                </a:solidFill>
                <a:latin typeface="Arial" pitchFamily="34" charset="0"/>
              </a:rPr>
              <a:t>During the </a:t>
            </a:r>
            <a:r>
              <a:rPr lang="en-GB" sz="1600" b="1" dirty="0" smtClean="0">
                <a:solidFill>
                  <a:srgbClr val="FF0000"/>
                </a:solidFill>
                <a:latin typeface="Arial" pitchFamily="34" charset="0"/>
              </a:rPr>
              <a:t>operation and maintenance phase</a:t>
            </a:r>
            <a:r>
              <a:rPr lang="en-GB" sz="1600" dirty="0" smtClean="0">
                <a:solidFill>
                  <a:srgbClr val="121650"/>
                </a:solidFill>
                <a:latin typeface="Arial" pitchFamily="34" charset="0"/>
              </a:rPr>
              <a:t>, the public partner is allowed to make availability payments to the SPV </a:t>
            </a:r>
          </a:p>
          <a:p>
            <a:pPr algn="just" defTabSz="914400">
              <a:spcBef>
                <a:spcPct val="20000"/>
              </a:spcBef>
              <a:buClr>
                <a:srgbClr val="121650"/>
              </a:buClr>
            </a:pPr>
            <a:endParaRPr lang="en-GB" sz="1600" dirty="0" smtClean="0">
              <a:solidFill>
                <a:srgbClr val="121650"/>
              </a:solidFill>
              <a:latin typeface="Arial" pitchFamily="34" charset="0"/>
            </a:endParaRPr>
          </a:p>
          <a:p>
            <a:pPr marL="342900" indent="-342900" algn="just" defTabSz="914400">
              <a:spcBef>
                <a:spcPct val="20000"/>
              </a:spcBef>
              <a:buClr>
                <a:srgbClr val="121650"/>
              </a:buClr>
              <a:buFont typeface="Wingdings" pitchFamily="2" charset="2"/>
              <a:buChar char="§"/>
            </a:pPr>
            <a:r>
              <a:rPr lang="en-GB" sz="1600" dirty="0">
                <a:solidFill>
                  <a:srgbClr val="121650"/>
                </a:solidFill>
                <a:latin typeface="Arial" pitchFamily="34" charset="0"/>
              </a:rPr>
              <a:t>Cash-flow of the SPV</a:t>
            </a:r>
            <a:r>
              <a:rPr lang="en-GB" sz="1600" dirty="0" smtClean="0">
                <a:solidFill>
                  <a:srgbClr val="121650"/>
                </a:solidFill>
                <a:latin typeface="Arial" pitchFamily="34" charset="0"/>
              </a:rPr>
              <a:t>:</a:t>
            </a:r>
          </a:p>
          <a:p>
            <a:pPr marL="342900" indent="-342900" algn="just" defTabSz="914400">
              <a:spcBef>
                <a:spcPct val="20000"/>
              </a:spcBef>
              <a:buClr>
                <a:srgbClr val="121650"/>
              </a:buClr>
              <a:buFont typeface="Wingdings" pitchFamily="2" charset="2"/>
              <a:buChar char="§"/>
            </a:pPr>
            <a:endParaRPr lang="en-GB" sz="1600" dirty="0">
              <a:solidFill>
                <a:srgbClr val="121650"/>
              </a:solidFill>
              <a:latin typeface="Arial" pitchFamily="34" charset="0"/>
            </a:endParaRPr>
          </a:p>
          <a:p>
            <a:pPr marL="900113" lvl="1" indent="-539750" defTabSz="914400">
              <a:spcBef>
                <a:spcPct val="20000"/>
              </a:spcBef>
              <a:buClr>
                <a:srgbClr val="121650"/>
              </a:buClr>
              <a:buFont typeface="Arial" pitchFamily="34" charset="0"/>
              <a:buChar char="―"/>
            </a:pPr>
            <a:r>
              <a:rPr lang="en-GB" sz="1600" dirty="0">
                <a:solidFill>
                  <a:srgbClr val="121650"/>
                </a:solidFill>
                <a:latin typeface="Arial" pitchFamily="34" charset="0"/>
              </a:rPr>
              <a:t>availability </a:t>
            </a:r>
            <a:r>
              <a:rPr lang="en-GB" sz="1600" dirty="0" smtClean="0">
                <a:solidFill>
                  <a:srgbClr val="121650"/>
                </a:solidFill>
                <a:latin typeface="Arial" pitchFamily="34" charset="0"/>
              </a:rPr>
              <a:t>payments, </a:t>
            </a:r>
            <a:r>
              <a:rPr lang="en-GB" sz="1600" dirty="0">
                <a:solidFill>
                  <a:srgbClr val="121650"/>
                </a:solidFill>
                <a:latin typeface="Arial" pitchFamily="34" charset="0"/>
              </a:rPr>
              <a:t>or </a:t>
            </a:r>
          </a:p>
          <a:p>
            <a:pPr marL="900113" lvl="1" indent="-539750" defTabSz="914400">
              <a:spcBef>
                <a:spcPct val="20000"/>
              </a:spcBef>
              <a:buClr>
                <a:srgbClr val="121650"/>
              </a:buClr>
              <a:buFont typeface="Arial" pitchFamily="34" charset="0"/>
              <a:buChar char="―"/>
            </a:pPr>
            <a:r>
              <a:rPr lang="en-GB" sz="1600" dirty="0">
                <a:solidFill>
                  <a:srgbClr val="121650"/>
                </a:solidFill>
                <a:latin typeface="Arial" pitchFamily="34" charset="0"/>
              </a:rPr>
              <a:t>availability payments plus tariffs paid by end-users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423690" y="1447800"/>
            <a:ext cx="907999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423690" y="6453185"/>
            <a:ext cx="7729710" cy="381000"/>
          </a:xfrm>
        </p:spPr>
        <p:txBody>
          <a:bodyPr/>
          <a:lstStyle/>
          <a:p>
            <a:pPr algn="l"/>
            <a:r>
              <a:rPr lang="en-US" sz="11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New Law on Public-Private Partnerships – </a:t>
            </a:r>
            <a:r>
              <a:rPr lang="en-US" sz="11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Challenges and Expectations</a:t>
            </a:r>
            <a:r>
              <a:rPr lang="en-US" sz="11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  </a:t>
            </a:r>
            <a:r>
              <a:rPr lang="en-US" sz="11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 February 2014   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                    </a:t>
            </a:r>
            <a:fld id="{B6F15528-21DE-4FAA-801E-634DDDAF4B2B}" type="slidenum">
              <a:rPr lang="en-US" sz="1100" b="1" smtClean="0">
                <a:solidFill>
                  <a:schemeClr val="tx1"/>
                </a:solidFill>
              </a:rPr>
              <a:pPr algn="l"/>
              <a:t>11</a:t>
            </a:fld>
            <a:endParaRPr lang="en-US" sz="11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8201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 l="86000" t="91000" r="2000" b="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defTabSz="914400"/>
            <a:r>
              <a:rPr lang="en-GB" sz="2800" dirty="0" smtClean="0">
                <a:solidFill>
                  <a:srgbClr val="121650"/>
                </a:solidFill>
                <a:latin typeface="Arial" pitchFamily="34" charset="0"/>
              </a:rPr>
              <a:t>Security Interests</a:t>
            </a:r>
            <a:endParaRPr lang="en-GB" sz="2800" dirty="0">
              <a:solidFill>
                <a:srgbClr val="121650"/>
              </a:solidFill>
              <a:latin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11480" y="1600200"/>
            <a:ext cx="9079992" cy="47212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endParaRPr lang="en-GB" sz="1600" dirty="0" smtClean="0">
              <a:solidFill>
                <a:srgbClr val="121650"/>
              </a:solidFill>
              <a:latin typeface="Arial" pitchFamily="34" charset="0"/>
            </a:endParaRPr>
          </a:p>
          <a:p>
            <a:pPr marL="342900" indent="-342900" algn="just" defTabSz="914400">
              <a:spcBef>
                <a:spcPct val="20000"/>
              </a:spcBef>
              <a:buClr>
                <a:srgbClr val="121650"/>
              </a:buClr>
              <a:buFont typeface="Wingdings" pitchFamily="2" charset="2"/>
              <a:buChar char="§"/>
            </a:pPr>
            <a:r>
              <a:rPr lang="en-GB" sz="1600" dirty="0" smtClean="0">
                <a:solidFill>
                  <a:srgbClr val="121650"/>
                </a:solidFill>
                <a:latin typeface="Arial" pitchFamily="34" charset="0"/>
              </a:rPr>
              <a:t>The types of available security interests are described in Article 16 of the New PPP Law:</a:t>
            </a:r>
          </a:p>
          <a:p>
            <a:pPr marL="342900" indent="-342900" algn="just" defTabSz="914400">
              <a:spcBef>
                <a:spcPct val="20000"/>
              </a:spcBef>
              <a:buClr>
                <a:srgbClr val="121650"/>
              </a:buClr>
              <a:buFont typeface="Wingdings" pitchFamily="2" charset="2"/>
              <a:buChar char="§"/>
            </a:pPr>
            <a:endParaRPr lang="en-GB" sz="1600" dirty="0">
              <a:solidFill>
                <a:srgbClr val="121650"/>
              </a:solidFill>
              <a:latin typeface="Arial" pitchFamily="34" charset="0"/>
            </a:endParaRPr>
          </a:p>
          <a:p>
            <a:pPr marL="342900" algn="just" defTabSz="914400">
              <a:spcBef>
                <a:spcPct val="20000"/>
              </a:spcBef>
              <a:buClr>
                <a:srgbClr val="121650"/>
              </a:buClr>
            </a:pPr>
            <a:r>
              <a:rPr lang="en-US" sz="1600" dirty="0" smtClean="0">
                <a:solidFill>
                  <a:srgbClr val="121650"/>
                </a:solidFill>
                <a:latin typeface="Arial" pitchFamily="34" charset="0"/>
              </a:rPr>
              <a:t>“</a:t>
            </a:r>
            <a:r>
              <a:rPr lang="en-US" sz="1600" i="1" dirty="0" smtClean="0">
                <a:solidFill>
                  <a:srgbClr val="121650"/>
                </a:solidFill>
                <a:latin typeface="Arial" pitchFamily="34" charset="0"/>
              </a:rPr>
              <a:t>(</a:t>
            </a:r>
            <a:r>
              <a:rPr lang="en-US" sz="1600" i="1" dirty="0">
                <a:solidFill>
                  <a:srgbClr val="121650"/>
                </a:solidFill>
                <a:latin typeface="Arial" pitchFamily="34" charset="0"/>
              </a:rPr>
              <a:t>1) The private partner or, as the case may be, the project company, may establish </a:t>
            </a:r>
            <a:r>
              <a:rPr lang="en-US" sz="1600" i="1" dirty="0" smtClean="0">
                <a:solidFill>
                  <a:srgbClr val="121650"/>
                </a:solidFill>
                <a:latin typeface="Arial" pitchFamily="34" charset="0"/>
              </a:rPr>
              <a:t>security </a:t>
            </a:r>
            <a:r>
              <a:rPr lang="en-US" sz="1600" i="1" dirty="0">
                <a:solidFill>
                  <a:srgbClr val="121650"/>
                </a:solidFill>
                <a:latin typeface="Arial" pitchFamily="34" charset="0"/>
              </a:rPr>
              <a:t>on </a:t>
            </a:r>
            <a:r>
              <a:rPr lang="en-US" sz="1600" b="1" i="1" dirty="0">
                <a:solidFill>
                  <a:srgbClr val="FF0000"/>
                </a:solidFill>
                <a:latin typeface="Arial" pitchFamily="34" charset="0"/>
              </a:rPr>
              <a:t>receivables and rights </a:t>
            </a:r>
            <a:r>
              <a:rPr lang="en-US" sz="1600" i="1" dirty="0">
                <a:solidFill>
                  <a:srgbClr val="121650"/>
                </a:solidFill>
                <a:latin typeface="Arial" pitchFamily="34" charset="0"/>
              </a:rPr>
              <a:t>held on the basis of the public-private partnership contract, </a:t>
            </a:r>
            <a:r>
              <a:rPr lang="en-US" sz="1600" b="1" i="1" dirty="0">
                <a:solidFill>
                  <a:srgbClr val="FF0000"/>
                </a:solidFill>
                <a:latin typeface="Arial" pitchFamily="34" charset="0"/>
              </a:rPr>
              <a:t>exclusively in </a:t>
            </a:r>
            <a:r>
              <a:rPr lang="en-US" sz="1600" b="1" i="1" dirty="0" smtClean="0">
                <a:solidFill>
                  <a:srgbClr val="FF0000"/>
                </a:solidFill>
                <a:latin typeface="Arial" pitchFamily="34" charset="0"/>
              </a:rPr>
              <a:t>favour </a:t>
            </a:r>
            <a:r>
              <a:rPr lang="en-US" sz="1600" b="1" i="1" dirty="0">
                <a:solidFill>
                  <a:srgbClr val="FF0000"/>
                </a:solidFill>
                <a:latin typeface="Arial" pitchFamily="34" charset="0"/>
              </a:rPr>
              <a:t>of the lenders </a:t>
            </a:r>
            <a:r>
              <a:rPr lang="en-US" sz="1600" i="1" dirty="0">
                <a:solidFill>
                  <a:srgbClr val="121650"/>
                </a:solidFill>
                <a:latin typeface="Arial" pitchFamily="34" charset="0"/>
              </a:rPr>
              <a:t>of the public-private partnership project which are credit institutions or other financial institutions and only for the term of the public-private partnership contract</a:t>
            </a:r>
            <a:r>
              <a:rPr lang="en-US" sz="1600" i="1" dirty="0" smtClean="0">
                <a:solidFill>
                  <a:srgbClr val="121650"/>
                </a:solidFill>
                <a:latin typeface="Arial" pitchFamily="34" charset="0"/>
              </a:rPr>
              <a:t>.</a:t>
            </a:r>
          </a:p>
          <a:p>
            <a:pPr marL="342900" algn="just" defTabSz="914400">
              <a:spcBef>
                <a:spcPct val="20000"/>
              </a:spcBef>
              <a:buClr>
                <a:srgbClr val="121650"/>
              </a:buClr>
            </a:pPr>
            <a:endParaRPr lang="en-US" sz="1600" i="1" dirty="0">
              <a:solidFill>
                <a:srgbClr val="121650"/>
              </a:solidFill>
              <a:latin typeface="Arial" pitchFamily="34" charset="0"/>
            </a:endParaRPr>
          </a:p>
          <a:p>
            <a:pPr marL="342900" lvl="0" algn="just"/>
            <a:r>
              <a:rPr lang="en-US" sz="1600" i="1" dirty="0" smtClean="0">
                <a:solidFill>
                  <a:srgbClr val="121650"/>
                </a:solidFill>
                <a:latin typeface="Arial" pitchFamily="34" charset="0"/>
              </a:rPr>
              <a:t>(2) </a:t>
            </a:r>
            <a:r>
              <a:rPr lang="en-US" sz="1600" i="1" dirty="0">
                <a:solidFill>
                  <a:srgbClr val="121650"/>
                </a:solidFill>
                <a:latin typeface="Arial" pitchFamily="34" charset="0"/>
              </a:rPr>
              <a:t>The private partner may </a:t>
            </a:r>
            <a:r>
              <a:rPr lang="en-US" sz="1600" i="1" dirty="0" smtClean="0">
                <a:solidFill>
                  <a:srgbClr val="121650"/>
                </a:solidFill>
                <a:latin typeface="Arial" pitchFamily="34" charset="0"/>
              </a:rPr>
              <a:t>set up security interests over </a:t>
            </a:r>
            <a:r>
              <a:rPr lang="en-US" sz="1600" i="1" dirty="0">
                <a:solidFill>
                  <a:srgbClr val="121650"/>
                </a:solidFill>
                <a:latin typeface="Arial" pitchFamily="34" charset="0"/>
              </a:rPr>
              <a:t>the </a:t>
            </a:r>
            <a:r>
              <a:rPr lang="en-US" sz="1600" b="1" i="1" dirty="0">
                <a:solidFill>
                  <a:srgbClr val="FF0000"/>
                </a:solidFill>
                <a:latin typeface="Arial" pitchFamily="34" charset="0"/>
              </a:rPr>
              <a:t>shares </a:t>
            </a:r>
            <a:r>
              <a:rPr lang="en-US" sz="1600" i="1" dirty="0">
                <a:solidFill>
                  <a:srgbClr val="121650"/>
                </a:solidFill>
                <a:latin typeface="Arial" pitchFamily="34" charset="0"/>
              </a:rPr>
              <a:t>held in the project company </a:t>
            </a:r>
            <a:r>
              <a:rPr lang="en-US" sz="1600" b="1" i="1" dirty="0">
                <a:solidFill>
                  <a:srgbClr val="FF0000"/>
                </a:solidFill>
                <a:latin typeface="Arial" pitchFamily="34" charset="0"/>
              </a:rPr>
              <a:t>exclusively in </a:t>
            </a:r>
            <a:r>
              <a:rPr lang="en-US" sz="1600" b="1" i="1" dirty="0" smtClean="0">
                <a:solidFill>
                  <a:srgbClr val="FF0000"/>
                </a:solidFill>
                <a:latin typeface="Arial" pitchFamily="34" charset="0"/>
              </a:rPr>
              <a:t>favour </a:t>
            </a:r>
            <a:r>
              <a:rPr lang="en-US" sz="1600" b="1" i="1" dirty="0">
                <a:solidFill>
                  <a:srgbClr val="FF0000"/>
                </a:solidFill>
                <a:latin typeface="Arial" pitchFamily="34" charset="0"/>
              </a:rPr>
              <a:t>of the lenders </a:t>
            </a:r>
            <a:r>
              <a:rPr lang="en-US" sz="1600" i="1" dirty="0">
                <a:solidFill>
                  <a:srgbClr val="121650"/>
                </a:solidFill>
                <a:latin typeface="Arial" pitchFamily="34" charset="0"/>
              </a:rPr>
              <a:t>of the public-private partnership project which are credit institutions or other financial institutions and only for the term of the public-private partnership contract</a:t>
            </a:r>
            <a:r>
              <a:rPr lang="en-US" sz="1600" i="1" dirty="0" smtClean="0">
                <a:solidFill>
                  <a:srgbClr val="121650"/>
                </a:solidFill>
                <a:latin typeface="Arial" pitchFamily="34" charset="0"/>
              </a:rPr>
              <a:t>.</a:t>
            </a:r>
          </a:p>
          <a:p>
            <a:pPr marL="342900" lvl="0" algn="just"/>
            <a:endParaRPr lang="en-US" sz="1600" i="1" dirty="0">
              <a:solidFill>
                <a:srgbClr val="121650"/>
              </a:solidFill>
              <a:latin typeface="Arial" pitchFamily="34" charset="0"/>
            </a:endParaRPr>
          </a:p>
          <a:p>
            <a:pPr marL="342900" algn="just"/>
            <a:r>
              <a:rPr lang="en-US" sz="1600" i="1" dirty="0" smtClean="0">
                <a:solidFill>
                  <a:srgbClr val="121650"/>
                </a:solidFill>
                <a:latin typeface="Arial" pitchFamily="34" charset="0"/>
              </a:rPr>
              <a:t>(3) The </a:t>
            </a:r>
            <a:r>
              <a:rPr lang="en-US" sz="1600" i="1" dirty="0">
                <a:solidFill>
                  <a:srgbClr val="121650"/>
                </a:solidFill>
                <a:latin typeface="Arial" pitchFamily="34" charset="0"/>
              </a:rPr>
              <a:t>public-private partnership contract shall provide for the manner of </a:t>
            </a:r>
            <a:r>
              <a:rPr lang="en-US" sz="1600" b="1" i="1" dirty="0">
                <a:solidFill>
                  <a:srgbClr val="FF0000"/>
                </a:solidFill>
                <a:latin typeface="Arial" pitchFamily="34" charset="0"/>
              </a:rPr>
              <a:t>taking over or termination of such </a:t>
            </a:r>
            <a:r>
              <a:rPr lang="en-US" sz="1600" b="1" i="1" dirty="0" smtClean="0">
                <a:solidFill>
                  <a:srgbClr val="FF0000"/>
                </a:solidFill>
                <a:latin typeface="Arial" pitchFamily="34" charset="0"/>
              </a:rPr>
              <a:t>security interests</a:t>
            </a:r>
            <a:r>
              <a:rPr lang="en-US" sz="1600" i="1" dirty="0" smtClean="0">
                <a:solidFill>
                  <a:srgbClr val="121650"/>
                </a:solidFill>
                <a:latin typeface="Arial" pitchFamily="34" charset="0"/>
              </a:rPr>
              <a:t> </a:t>
            </a:r>
            <a:r>
              <a:rPr lang="en-US" sz="1600" i="1" dirty="0">
                <a:solidFill>
                  <a:srgbClr val="121650"/>
                </a:solidFill>
                <a:latin typeface="Arial" pitchFamily="34" charset="0"/>
              </a:rPr>
              <a:t>in case the contract is terminated before the expiry of the term for which it was concluded, </a:t>
            </a:r>
            <a:r>
              <a:rPr lang="en-US" sz="1600" i="1" dirty="0" smtClean="0">
                <a:solidFill>
                  <a:srgbClr val="121650"/>
                </a:solidFill>
                <a:latin typeface="Arial" pitchFamily="34" charset="0"/>
              </a:rPr>
              <a:t>with a view to protect </a:t>
            </a:r>
            <a:r>
              <a:rPr lang="en-US" sz="1600" i="1" dirty="0">
                <a:solidFill>
                  <a:srgbClr val="121650"/>
                </a:solidFill>
                <a:latin typeface="Arial" pitchFamily="34" charset="0"/>
              </a:rPr>
              <a:t>the public interest and the interests of project lenders</a:t>
            </a:r>
            <a:r>
              <a:rPr lang="en-US" sz="1600" i="1" dirty="0" smtClean="0">
                <a:solidFill>
                  <a:srgbClr val="121650"/>
                </a:solidFill>
                <a:latin typeface="Arial" pitchFamily="34" charset="0"/>
              </a:rPr>
              <a:t>.</a:t>
            </a:r>
            <a:r>
              <a:rPr lang="en-US" sz="1600" dirty="0" smtClean="0">
                <a:solidFill>
                  <a:srgbClr val="121650"/>
                </a:solidFill>
                <a:latin typeface="Arial" pitchFamily="34" charset="0"/>
              </a:rPr>
              <a:t>”</a:t>
            </a:r>
            <a:endParaRPr lang="en-GB" sz="1600" dirty="0">
              <a:solidFill>
                <a:srgbClr val="121650"/>
              </a:solidFill>
              <a:latin typeface="Arial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423690" y="1447800"/>
            <a:ext cx="907999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423690" y="6453185"/>
            <a:ext cx="7729710" cy="381000"/>
          </a:xfrm>
        </p:spPr>
        <p:txBody>
          <a:bodyPr/>
          <a:lstStyle/>
          <a:p>
            <a:pPr algn="l"/>
            <a:r>
              <a:rPr lang="en-US" sz="11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New Law on Public-Private Partnerships – </a:t>
            </a:r>
            <a:r>
              <a:rPr lang="en-US" sz="11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Challenges and Expectations</a:t>
            </a:r>
            <a:r>
              <a:rPr lang="en-US" sz="11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  </a:t>
            </a:r>
            <a:r>
              <a:rPr lang="en-US" sz="11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 February 2014   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                    </a:t>
            </a:r>
            <a:fld id="{B6F15528-21DE-4FAA-801E-634DDDAF4B2B}" type="slidenum">
              <a:rPr lang="en-US" sz="1100" b="1" smtClean="0">
                <a:solidFill>
                  <a:schemeClr val="tx1"/>
                </a:solidFill>
              </a:rPr>
              <a:pPr algn="l"/>
              <a:t>12</a:t>
            </a:fld>
            <a:endParaRPr lang="en-US" sz="11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5427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 l="86000" t="91000" r="2000" b="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defTabSz="914400"/>
            <a:r>
              <a:rPr lang="en-GB" sz="2800" dirty="0" smtClean="0">
                <a:solidFill>
                  <a:srgbClr val="121650"/>
                </a:solidFill>
                <a:latin typeface="Arial" pitchFamily="34" charset="0"/>
              </a:rPr>
              <a:t>Step-In Right &amp; Direct Agreement</a:t>
            </a:r>
            <a:endParaRPr lang="en-GB" sz="2800" dirty="0">
              <a:solidFill>
                <a:srgbClr val="121650"/>
              </a:solidFill>
              <a:latin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11480" y="1600200"/>
            <a:ext cx="9079992" cy="413036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endParaRPr lang="en-GB" sz="1600" dirty="0" smtClean="0">
              <a:solidFill>
                <a:srgbClr val="121650"/>
              </a:solidFill>
              <a:latin typeface="Arial" pitchFamily="34" charset="0"/>
            </a:endParaRPr>
          </a:p>
          <a:p>
            <a:pPr marL="342900" indent="-342900" algn="just" defTabSz="914400">
              <a:spcBef>
                <a:spcPct val="20000"/>
              </a:spcBef>
              <a:buClr>
                <a:srgbClr val="121650"/>
              </a:buClr>
              <a:buFont typeface="Wingdings" pitchFamily="2" charset="2"/>
              <a:buChar char="§"/>
            </a:pPr>
            <a:r>
              <a:rPr lang="en-GB" sz="1600" spc="-10" dirty="0" smtClean="0">
                <a:solidFill>
                  <a:srgbClr val="121650"/>
                </a:solidFill>
                <a:latin typeface="Arial" pitchFamily="34" charset="0"/>
              </a:rPr>
              <a:t>The New PPP Law seems to accommodate, in </a:t>
            </a:r>
            <a:r>
              <a:rPr lang="en-GB" sz="1600" spc="-10" dirty="0">
                <a:solidFill>
                  <a:srgbClr val="121650"/>
                </a:solidFill>
                <a:latin typeface="Arial" pitchFamily="34" charset="0"/>
              </a:rPr>
              <a:t>Article 42 </a:t>
            </a:r>
            <a:r>
              <a:rPr lang="en-GB" sz="1600" spc="-10" dirty="0" smtClean="0">
                <a:solidFill>
                  <a:srgbClr val="121650"/>
                </a:solidFill>
                <a:latin typeface="Arial" pitchFamily="34" charset="0"/>
              </a:rPr>
              <a:t>paragraphs (</a:t>
            </a:r>
            <a:r>
              <a:rPr lang="en-GB" sz="1600" spc="-10" dirty="0">
                <a:solidFill>
                  <a:srgbClr val="121650"/>
                </a:solidFill>
                <a:latin typeface="Arial" pitchFamily="34" charset="0"/>
              </a:rPr>
              <a:t>1</a:t>
            </a:r>
            <a:r>
              <a:rPr lang="en-GB" sz="1600" spc="-10" dirty="0" smtClean="0">
                <a:solidFill>
                  <a:srgbClr val="121650"/>
                </a:solidFill>
                <a:latin typeface="Arial" pitchFamily="34" charset="0"/>
              </a:rPr>
              <a:t>) and (2), a </a:t>
            </a:r>
            <a:r>
              <a:rPr lang="en-GB" sz="1600" b="1" spc="-10" dirty="0" smtClean="0">
                <a:solidFill>
                  <a:srgbClr val="FF0000"/>
                </a:solidFill>
                <a:latin typeface="Arial" pitchFamily="34" charset="0"/>
              </a:rPr>
              <a:t>step-in right for the lenders</a:t>
            </a:r>
            <a:r>
              <a:rPr lang="en-GB" sz="1600" spc="-10" dirty="0" smtClean="0">
                <a:solidFill>
                  <a:srgbClr val="121650"/>
                </a:solidFill>
                <a:latin typeface="Arial" pitchFamily="34" charset="0"/>
              </a:rPr>
              <a:t>, without providing sufficient details as to the conditions for exercising such right:</a:t>
            </a:r>
          </a:p>
          <a:p>
            <a:pPr marL="342900" indent="-342900" algn="just" defTabSz="914400">
              <a:spcBef>
                <a:spcPct val="20000"/>
              </a:spcBef>
              <a:buClr>
                <a:srgbClr val="121650"/>
              </a:buClr>
              <a:buFont typeface="Wingdings" pitchFamily="2" charset="2"/>
              <a:buChar char="§"/>
            </a:pPr>
            <a:endParaRPr lang="en-GB" sz="1600" dirty="0" smtClean="0">
              <a:solidFill>
                <a:srgbClr val="121650"/>
              </a:solidFill>
              <a:latin typeface="Arial" pitchFamily="34" charset="0"/>
            </a:endParaRPr>
          </a:p>
          <a:p>
            <a:pPr marL="342900" algn="just" defTabSz="914400">
              <a:spcBef>
                <a:spcPct val="20000"/>
              </a:spcBef>
              <a:buClr>
                <a:srgbClr val="121650"/>
              </a:buClr>
            </a:pPr>
            <a:r>
              <a:rPr lang="en-US" sz="1600" dirty="0" smtClean="0">
                <a:solidFill>
                  <a:srgbClr val="121650"/>
                </a:solidFill>
                <a:latin typeface="Arial" pitchFamily="34" charset="0"/>
              </a:rPr>
              <a:t>“</a:t>
            </a:r>
            <a:r>
              <a:rPr lang="en-US" sz="1600" i="1" dirty="0" smtClean="0">
                <a:solidFill>
                  <a:srgbClr val="121650"/>
                </a:solidFill>
                <a:latin typeface="Arial" pitchFamily="34" charset="0"/>
              </a:rPr>
              <a:t>(</a:t>
            </a:r>
            <a:r>
              <a:rPr lang="en-US" sz="1600" i="1" dirty="0">
                <a:solidFill>
                  <a:srgbClr val="121650"/>
                </a:solidFill>
                <a:latin typeface="Arial" pitchFamily="34" charset="0"/>
              </a:rPr>
              <a:t>1) In case the private partner or the project company </a:t>
            </a:r>
            <a:r>
              <a:rPr lang="en-US" sz="1600" b="1" i="1" dirty="0">
                <a:solidFill>
                  <a:srgbClr val="FF0000"/>
                </a:solidFill>
                <a:latin typeface="Arial" pitchFamily="34" charset="0"/>
              </a:rPr>
              <a:t>fails to perform </a:t>
            </a:r>
            <a:r>
              <a:rPr lang="en-US" sz="1600" i="1" dirty="0">
                <a:solidFill>
                  <a:srgbClr val="121650"/>
                </a:solidFill>
                <a:latin typeface="Arial" pitchFamily="34" charset="0"/>
              </a:rPr>
              <a:t>for any </a:t>
            </a:r>
            <a:r>
              <a:rPr lang="en-US" sz="1600" b="1" i="1" dirty="0">
                <a:solidFill>
                  <a:srgbClr val="FF0000"/>
                </a:solidFill>
                <a:latin typeface="Arial" pitchFamily="34" charset="0"/>
              </a:rPr>
              <a:t>reason the obligations according to the public-private partnership contract </a:t>
            </a:r>
            <a:r>
              <a:rPr lang="en-US" sz="1600" i="1" dirty="0">
                <a:solidFill>
                  <a:srgbClr val="121650"/>
                </a:solidFill>
                <a:latin typeface="Arial" pitchFamily="34" charset="0"/>
              </a:rPr>
              <a:t>or </a:t>
            </a:r>
            <a:r>
              <a:rPr lang="en-US" sz="1600" b="1" i="1" dirty="0">
                <a:solidFill>
                  <a:srgbClr val="FF0000"/>
                </a:solidFill>
                <a:latin typeface="Arial" pitchFamily="34" charset="0"/>
              </a:rPr>
              <a:t>the obligations to the project lenders</a:t>
            </a:r>
            <a:r>
              <a:rPr lang="en-US" sz="1600" i="1" dirty="0">
                <a:solidFill>
                  <a:srgbClr val="121650"/>
                </a:solidFill>
                <a:latin typeface="Arial" pitchFamily="34" charset="0"/>
              </a:rPr>
              <a:t>, the public partner, </a:t>
            </a:r>
            <a:r>
              <a:rPr lang="en-US" sz="1600" i="1" dirty="0" smtClean="0">
                <a:solidFill>
                  <a:srgbClr val="121650"/>
                </a:solidFill>
                <a:latin typeface="Arial" pitchFamily="34" charset="0"/>
              </a:rPr>
              <a:t>at </a:t>
            </a:r>
            <a:r>
              <a:rPr lang="en-US" sz="1600" i="1" dirty="0">
                <a:solidFill>
                  <a:srgbClr val="121650"/>
                </a:solidFill>
                <a:latin typeface="Arial" pitchFamily="34" charset="0"/>
              </a:rPr>
              <a:t>its own initiative or </a:t>
            </a:r>
            <a:r>
              <a:rPr lang="en-US" sz="1600" b="1" i="1" dirty="0">
                <a:solidFill>
                  <a:srgbClr val="FF0000"/>
                </a:solidFill>
                <a:latin typeface="Arial" pitchFamily="34" charset="0"/>
              </a:rPr>
              <a:t>at the request of the project lenders</a:t>
            </a:r>
            <a:r>
              <a:rPr lang="en-US" sz="1600" i="1" dirty="0">
                <a:solidFill>
                  <a:srgbClr val="121650"/>
                </a:solidFill>
                <a:latin typeface="Arial" pitchFamily="34" charset="0"/>
              </a:rPr>
              <a:t>, may replace the private partner subject to paragraphs (2) and (3</a:t>
            </a:r>
            <a:r>
              <a:rPr lang="en-US" sz="1600" i="1" dirty="0" smtClean="0">
                <a:solidFill>
                  <a:srgbClr val="121650"/>
                </a:solidFill>
                <a:latin typeface="Arial" pitchFamily="34" charset="0"/>
              </a:rPr>
              <a:t>).</a:t>
            </a:r>
            <a:r>
              <a:rPr lang="en-US" sz="1600" dirty="0" smtClean="0">
                <a:solidFill>
                  <a:srgbClr val="121650"/>
                </a:solidFill>
                <a:latin typeface="Arial" pitchFamily="34" charset="0"/>
              </a:rPr>
              <a:t>”</a:t>
            </a:r>
          </a:p>
          <a:p>
            <a:pPr marL="342900" algn="just" defTabSz="914400">
              <a:spcBef>
                <a:spcPct val="20000"/>
              </a:spcBef>
              <a:buClr>
                <a:srgbClr val="121650"/>
              </a:buClr>
            </a:pPr>
            <a:endParaRPr lang="en-US" sz="1600" dirty="0" smtClean="0">
              <a:solidFill>
                <a:srgbClr val="121650"/>
              </a:solidFill>
              <a:latin typeface="Arial" pitchFamily="34" charset="0"/>
            </a:endParaRPr>
          </a:p>
          <a:p>
            <a:pPr marL="342900" algn="just" defTabSz="914400">
              <a:spcBef>
                <a:spcPct val="20000"/>
              </a:spcBef>
              <a:buClr>
                <a:srgbClr val="121650"/>
              </a:buClr>
            </a:pPr>
            <a:r>
              <a:rPr lang="en-US" sz="1600" i="1" dirty="0" smtClean="0">
                <a:solidFill>
                  <a:srgbClr val="121650"/>
                </a:solidFill>
                <a:latin typeface="Arial" pitchFamily="34" charset="0"/>
              </a:rPr>
              <a:t>(2) The private partner may be replaced without a new award procedure provided that:</a:t>
            </a:r>
          </a:p>
          <a:p>
            <a:pPr marL="1028700" indent="-342900" algn="just" defTabSz="914400">
              <a:spcBef>
                <a:spcPct val="20000"/>
              </a:spcBef>
              <a:buClr>
                <a:srgbClr val="121650"/>
              </a:buClr>
              <a:buAutoNum type="alphaLcParenBoth"/>
            </a:pPr>
            <a:r>
              <a:rPr lang="en-US" sz="1600" i="1" dirty="0">
                <a:solidFill>
                  <a:srgbClr val="121650"/>
                </a:solidFill>
                <a:latin typeface="Arial" pitchFamily="34" charset="0"/>
              </a:rPr>
              <a:t>s</a:t>
            </a:r>
            <a:r>
              <a:rPr lang="en-US" sz="1600" i="1" dirty="0" smtClean="0">
                <a:solidFill>
                  <a:srgbClr val="121650"/>
                </a:solidFill>
                <a:latin typeface="Arial" pitchFamily="34" charset="0"/>
              </a:rPr>
              <a:t>uch possibility is contemplated in the initial award documentation in a clear, precise and unequivocal manner setting out the causes and conditions for such potential replacement, in accordance with the norms of implementation hereof, and</a:t>
            </a:r>
          </a:p>
          <a:p>
            <a:pPr marL="1028700" indent="-342900" algn="just" defTabSz="914400">
              <a:spcBef>
                <a:spcPct val="20000"/>
              </a:spcBef>
              <a:buClr>
                <a:srgbClr val="121650"/>
              </a:buClr>
              <a:buAutoNum type="alphaLcParenBoth"/>
            </a:pPr>
            <a:r>
              <a:rPr lang="en-US" sz="1600" i="1" dirty="0" smtClean="0">
                <a:solidFill>
                  <a:srgbClr val="121650"/>
                </a:solidFill>
                <a:latin typeface="Arial" pitchFamily="34" charset="0"/>
              </a:rPr>
              <a:t>such possibility is contemplated in the public-private partnership contract</a:t>
            </a:r>
            <a:r>
              <a:rPr lang="en-US" sz="1600" i="1" dirty="0">
                <a:solidFill>
                  <a:srgbClr val="121650"/>
                </a:solidFill>
                <a:latin typeface="Arial" pitchFamily="34" charset="0"/>
              </a:rPr>
              <a:t>, in accordance with the norms of implementation </a:t>
            </a:r>
            <a:r>
              <a:rPr lang="en-US" sz="1600" i="1" dirty="0" smtClean="0">
                <a:solidFill>
                  <a:srgbClr val="121650"/>
                </a:solidFill>
                <a:latin typeface="Arial" pitchFamily="34" charset="0"/>
              </a:rPr>
              <a:t>hereof</a:t>
            </a:r>
            <a:r>
              <a:rPr lang="en-US" sz="1600" dirty="0" smtClean="0">
                <a:solidFill>
                  <a:srgbClr val="121650"/>
                </a:solidFill>
                <a:latin typeface="Arial" pitchFamily="34" charset="0"/>
              </a:rPr>
              <a:t>.”</a:t>
            </a:r>
            <a:endParaRPr lang="en-US" sz="1600" i="1" dirty="0">
              <a:solidFill>
                <a:srgbClr val="121650"/>
              </a:solidFill>
              <a:latin typeface="Arial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423690" y="1447800"/>
            <a:ext cx="907999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423690" y="6453185"/>
            <a:ext cx="7729710" cy="381000"/>
          </a:xfrm>
        </p:spPr>
        <p:txBody>
          <a:bodyPr/>
          <a:lstStyle/>
          <a:p>
            <a:pPr algn="l"/>
            <a:r>
              <a:rPr lang="en-US" sz="11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New Law on Public-Private Partnerships – </a:t>
            </a:r>
            <a:r>
              <a:rPr lang="en-US" sz="11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Challenges and Expectations</a:t>
            </a:r>
            <a:r>
              <a:rPr lang="en-US" sz="11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  </a:t>
            </a:r>
            <a:r>
              <a:rPr lang="en-US" sz="11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 February 2014   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                    </a:t>
            </a:r>
            <a:fld id="{B6F15528-21DE-4FAA-801E-634DDDAF4B2B}" type="slidenum">
              <a:rPr lang="en-US" sz="1100" b="1" smtClean="0">
                <a:solidFill>
                  <a:schemeClr val="tx1"/>
                </a:solidFill>
              </a:rPr>
              <a:pPr algn="l"/>
              <a:t>13</a:t>
            </a:fld>
            <a:endParaRPr lang="en-US" sz="11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9752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 l="86000" t="91000" r="2000" b="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defTabSz="914400"/>
            <a:r>
              <a:rPr lang="en-GB" sz="2800" dirty="0">
                <a:solidFill>
                  <a:srgbClr val="121650"/>
                </a:solidFill>
                <a:latin typeface="Arial" pitchFamily="34" charset="0"/>
              </a:rPr>
              <a:t>Step-In Right &amp; Direct Agreement</a:t>
            </a:r>
          </a:p>
        </p:txBody>
      </p:sp>
      <p:sp>
        <p:nvSpPr>
          <p:cNvPr id="3" name="Rectangle 2"/>
          <p:cNvSpPr/>
          <p:nvPr/>
        </p:nvSpPr>
        <p:spPr>
          <a:xfrm>
            <a:off x="411480" y="1600200"/>
            <a:ext cx="9079992" cy="245605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endParaRPr lang="en-GB" sz="1600" dirty="0" smtClean="0">
              <a:solidFill>
                <a:srgbClr val="121650"/>
              </a:solidFill>
              <a:latin typeface="Arial" pitchFamily="34" charset="0"/>
            </a:endParaRPr>
          </a:p>
          <a:p>
            <a:pPr marL="342900" indent="-342900" algn="just" defTabSz="914400">
              <a:spcBef>
                <a:spcPct val="20000"/>
              </a:spcBef>
              <a:buClr>
                <a:srgbClr val="121650"/>
              </a:buClr>
              <a:buFont typeface="Wingdings" pitchFamily="2" charset="2"/>
              <a:buChar char="§"/>
            </a:pPr>
            <a:r>
              <a:rPr lang="en-GB" sz="1600" b="1" dirty="0" smtClean="0">
                <a:solidFill>
                  <a:srgbClr val="FF0000"/>
                </a:solidFill>
                <a:latin typeface="Arial" pitchFamily="34" charset="0"/>
              </a:rPr>
              <a:t>Direct contractual relationships </a:t>
            </a:r>
            <a:r>
              <a:rPr lang="en-GB" sz="1600" dirty="0" smtClean="0">
                <a:solidFill>
                  <a:srgbClr val="121650"/>
                </a:solidFill>
                <a:latin typeface="Arial" pitchFamily="34" charset="0"/>
              </a:rPr>
              <a:t>between the public partner and the lenders are referred to in Article 30 para. (2) of the New PPP Law:</a:t>
            </a:r>
          </a:p>
          <a:p>
            <a:pPr marL="342900" indent="-342900" algn="just" defTabSz="914400">
              <a:spcBef>
                <a:spcPct val="20000"/>
              </a:spcBef>
              <a:buClr>
                <a:srgbClr val="121650"/>
              </a:buClr>
              <a:buFont typeface="Wingdings" pitchFamily="2" charset="2"/>
              <a:buChar char="§"/>
            </a:pPr>
            <a:endParaRPr lang="en-GB" sz="1600" dirty="0">
              <a:solidFill>
                <a:srgbClr val="121650"/>
              </a:solidFill>
              <a:latin typeface="Arial" pitchFamily="34" charset="0"/>
            </a:endParaRPr>
          </a:p>
          <a:p>
            <a:pPr marL="342900" algn="just" defTabSz="914400">
              <a:spcBef>
                <a:spcPct val="20000"/>
              </a:spcBef>
              <a:buClr>
                <a:srgbClr val="121650"/>
              </a:buClr>
            </a:pPr>
            <a:r>
              <a:rPr lang="en-US" sz="1600" dirty="0" smtClean="0">
                <a:solidFill>
                  <a:srgbClr val="121650"/>
                </a:solidFill>
                <a:latin typeface="Arial" pitchFamily="34" charset="0"/>
              </a:rPr>
              <a:t>“</a:t>
            </a:r>
            <a:r>
              <a:rPr lang="en-US" sz="1600" i="1" dirty="0" smtClean="0">
                <a:solidFill>
                  <a:srgbClr val="121650"/>
                </a:solidFill>
                <a:latin typeface="Arial" pitchFamily="34" charset="0"/>
              </a:rPr>
              <a:t>(</a:t>
            </a:r>
            <a:r>
              <a:rPr lang="en-US" sz="1600" i="1" dirty="0">
                <a:solidFill>
                  <a:srgbClr val="121650"/>
                </a:solidFill>
                <a:latin typeface="Arial" pitchFamily="34" charset="0"/>
              </a:rPr>
              <a:t>2) </a:t>
            </a:r>
            <a:r>
              <a:rPr lang="en-US" sz="1600" i="1" dirty="0" smtClean="0">
                <a:solidFill>
                  <a:srgbClr val="121650"/>
                </a:solidFill>
                <a:latin typeface="Arial" pitchFamily="34" charset="0"/>
              </a:rPr>
              <a:t>If, on the basis of the applicable public-private partnership contract, </a:t>
            </a:r>
            <a:r>
              <a:rPr lang="en-US" sz="1600" b="1" i="1" dirty="0">
                <a:solidFill>
                  <a:srgbClr val="FF0000"/>
                </a:solidFill>
                <a:latin typeface="Arial" pitchFamily="34" charset="0"/>
              </a:rPr>
              <a:t>the public partner has direct legal relationships with the project lenders</a:t>
            </a:r>
            <a:r>
              <a:rPr lang="en-US" sz="1600" i="1" dirty="0">
                <a:solidFill>
                  <a:srgbClr val="121650"/>
                </a:solidFill>
                <a:latin typeface="Arial" pitchFamily="34" charset="0"/>
              </a:rPr>
              <a:t>, then the public partner </a:t>
            </a:r>
            <a:r>
              <a:rPr lang="en-US" sz="1600" i="1" dirty="0" smtClean="0">
                <a:solidFill>
                  <a:srgbClr val="121650"/>
                </a:solidFill>
                <a:latin typeface="Arial" pitchFamily="34" charset="0"/>
              </a:rPr>
              <a:t>will designate the new private partner in accordance with the law</a:t>
            </a:r>
            <a:r>
              <a:rPr lang="en-US" sz="1600" i="1" dirty="0">
                <a:solidFill>
                  <a:srgbClr val="121650"/>
                </a:solidFill>
                <a:latin typeface="Arial" pitchFamily="34" charset="0"/>
              </a:rPr>
              <a:t>, </a:t>
            </a:r>
            <a:r>
              <a:rPr lang="en-US" sz="1600" b="1" i="1" dirty="0">
                <a:solidFill>
                  <a:srgbClr val="FF0000"/>
                </a:solidFill>
                <a:latin typeface="Arial" pitchFamily="34" charset="0"/>
              </a:rPr>
              <a:t>after </a:t>
            </a:r>
            <a:r>
              <a:rPr lang="en-US" sz="1600" b="1" i="1" dirty="0" smtClean="0">
                <a:solidFill>
                  <a:srgbClr val="FF0000"/>
                </a:solidFill>
                <a:latin typeface="Arial" pitchFamily="34" charset="0"/>
              </a:rPr>
              <a:t>consultation with </a:t>
            </a:r>
            <a:r>
              <a:rPr lang="en-US" sz="1600" b="1" i="1" dirty="0">
                <a:solidFill>
                  <a:srgbClr val="FF0000"/>
                </a:solidFill>
                <a:latin typeface="Arial" pitchFamily="34" charset="0"/>
              </a:rPr>
              <a:t>the project lenders </a:t>
            </a:r>
            <a:r>
              <a:rPr lang="en-US" sz="1600" i="1" dirty="0">
                <a:solidFill>
                  <a:srgbClr val="121650"/>
                </a:solidFill>
                <a:latin typeface="Arial" pitchFamily="34" charset="0"/>
              </a:rPr>
              <a:t>in accordance with the provisions of the respective public-private partnership contract</a:t>
            </a:r>
            <a:r>
              <a:rPr lang="en-US" sz="1600" i="1" dirty="0" smtClean="0">
                <a:solidFill>
                  <a:srgbClr val="121650"/>
                </a:solidFill>
                <a:latin typeface="Arial" pitchFamily="34" charset="0"/>
              </a:rPr>
              <a:t>.</a:t>
            </a:r>
            <a:r>
              <a:rPr lang="en-US" sz="1600" dirty="0" smtClean="0">
                <a:solidFill>
                  <a:srgbClr val="121650"/>
                </a:solidFill>
                <a:latin typeface="Arial" pitchFamily="34" charset="0"/>
              </a:rPr>
              <a:t>”</a:t>
            </a:r>
            <a:endParaRPr lang="en-US" sz="1600" dirty="0">
              <a:solidFill>
                <a:srgbClr val="121650"/>
              </a:solidFill>
              <a:latin typeface="Arial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423690" y="1447800"/>
            <a:ext cx="907999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423690" y="6453185"/>
            <a:ext cx="7729710" cy="381000"/>
          </a:xfrm>
        </p:spPr>
        <p:txBody>
          <a:bodyPr/>
          <a:lstStyle/>
          <a:p>
            <a:pPr algn="l"/>
            <a:r>
              <a:rPr lang="en-US" sz="11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New Law on Public-Private Partnerships – </a:t>
            </a:r>
            <a:r>
              <a:rPr lang="en-US" sz="11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Challenges and Expectations</a:t>
            </a:r>
            <a:r>
              <a:rPr lang="en-US" sz="11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  </a:t>
            </a:r>
            <a:r>
              <a:rPr lang="en-US" sz="11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 February 2014   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                    </a:t>
            </a:r>
            <a:fld id="{B6F15528-21DE-4FAA-801E-634DDDAF4B2B}" type="slidenum">
              <a:rPr lang="en-US" sz="1100" b="1" smtClean="0">
                <a:solidFill>
                  <a:schemeClr val="tx1"/>
                </a:solidFill>
              </a:rPr>
              <a:pPr algn="l"/>
              <a:t>14</a:t>
            </a:fld>
            <a:endParaRPr lang="en-US" sz="11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854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423690" y="1447800"/>
            <a:ext cx="907999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2297574" y="5105400"/>
            <a:ext cx="720610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ro-RO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LEROY ŞI ASOCIAŢII SCA</a:t>
            </a:r>
            <a:br>
              <a:rPr lang="ro-RO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o-RO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Str. Maior Gh. Şonţu nr. 10-12, Sector 1, București, România</a:t>
            </a:r>
            <a:br>
              <a:rPr lang="ro-RO" sz="1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o-RO" sz="1800" u="sng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www.leroylaw.ro</a:t>
            </a:r>
            <a:endParaRPr lang="ro-RO" sz="1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Espace réservé du contenu 4"/>
          <p:cNvSpPr txBox="1">
            <a:spLocks/>
          </p:cNvSpPr>
          <p:nvPr/>
        </p:nvSpPr>
        <p:spPr>
          <a:xfrm>
            <a:off x="-84752" y="2819400"/>
            <a:ext cx="3589951" cy="13843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 lvl="1" indent="0">
              <a:buClr>
                <a:srgbClr val="121650"/>
              </a:buClr>
              <a:buNone/>
            </a:pPr>
            <a:r>
              <a:rPr lang="fr-FR" sz="1800" b="1" dirty="0" smtClean="0">
                <a:solidFill>
                  <a:srgbClr val="1216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Andreea Toma</a:t>
            </a:r>
            <a:br>
              <a:rPr lang="fr-FR" sz="1800" b="1" dirty="0" smtClean="0">
                <a:solidFill>
                  <a:srgbClr val="12165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1800" dirty="0" smtClean="0">
                <a:solidFill>
                  <a:srgbClr val="1216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Partner</a:t>
            </a:r>
            <a:endParaRPr lang="ro-RO" sz="1800" dirty="0" smtClean="0">
              <a:solidFill>
                <a:srgbClr val="1216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lvl="1" indent="0">
              <a:buClr>
                <a:srgbClr val="121650"/>
              </a:buClr>
              <a:buNone/>
            </a:pPr>
            <a:r>
              <a:rPr lang="fr-FR" sz="1800" dirty="0" smtClean="0">
                <a:solidFill>
                  <a:srgbClr val="1216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Tel. +40 (21) 223 03 10</a:t>
            </a:r>
            <a:br>
              <a:rPr lang="fr-FR" sz="1800" dirty="0" smtClean="0">
                <a:solidFill>
                  <a:srgbClr val="12165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1800" dirty="0" smtClean="0">
                <a:solidFill>
                  <a:srgbClr val="12165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andreea.toma@leroylaw.ro</a:t>
            </a:r>
            <a:r>
              <a:rPr lang="fr-FR" sz="1800" dirty="0" smtClean="0">
                <a:solidFill>
                  <a:srgbClr val="1216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fr-FR" sz="1800" dirty="0">
              <a:solidFill>
                <a:srgbClr val="1216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5661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 l="86000" t="91000" r="2000" b="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7664871"/>
              </p:ext>
            </p:extLst>
          </p:nvPr>
        </p:nvGraphicFramePr>
        <p:xfrm>
          <a:off x="488504" y="1934028"/>
          <a:ext cx="9015178" cy="2560320"/>
        </p:xfrm>
        <a:graphic>
          <a:graphicData uri="http://schemas.openxmlformats.org/drawingml/2006/table">
            <a:tbl>
              <a:tblPr/>
              <a:tblGrid>
                <a:gridCol w="9015178"/>
              </a:tblGrid>
              <a:tr h="634810"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21650"/>
                        </a:buClr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en-GB" sz="1800" b="1" noProof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21650"/>
                        </a:buClr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en-GB" sz="1800" b="1" noProof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21650"/>
                        </a:buClr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GB" sz="1800" b="1" noProof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Legislative Context of</a:t>
                      </a:r>
                      <a:r>
                        <a:rPr lang="en-GB" sz="1800" b="1" baseline="0" noProof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PPPs in Romania</a:t>
                      </a:r>
                      <a:endParaRPr lang="en-GB" sz="1800" b="1" noProof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21650"/>
                        </a:buClr>
                        <a:buSzTx/>
                        <a:buFont typeface="+mj-lt"/>
                        <a:buNone/>
                        <a:tabLst/>
                        <a:defRPr/>
                      </a:pPr>
                      <a:endParaRPr lang="en-GB" sz="1800" b="1" noProof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21650"/>
                        </a:buClr>
                        <a:buSzTx/>
                        <a:buFont typeface="+mj-lt"/>
                        <a:buNone/>
                        <a:tabLst/>
                        <a:defRPr/>
                      </a:pPr>
                      <a:endParaRPr lang="en-GB" sz="1800" b="1" noProof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21650"/>
                        </a:buClr>
                        <a:buSzTx/>
                        <a:buFont typeface="+mj-lt"/>
                        <a:buNone/>
                        <a:tabLst/>
                        <a:defRPr/>
                      </a:pPr>
                      <a:endParaRPr lang="en-GB" sz="1800" b="1" noProof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21650"/>
                        </a:buClr>
                        <a:buSzTx/>
                        <a:buFont typeface="+mj-lt"/>
                        <a:buNone/>
                        <a:tabLst/>
                        <a:defRPr/>
                      </a:pPr>
                      <a:endParaRPr lang="en-GB" sz="1800" b="1" noProof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21650"/>
                        </a:buClr>
                        <a:buSzTx/>
                        <a:buFont typeface="+mj-lt"/>
                        <a:buAutoNum type="arabicPeriod" startAt="2"/>
                        <a:tabLst/>
                        <a:defRPr/>
                      </a:pPr>
                      <a:r>
                        <a:rPr lang="en-GB" sz="1800" b="1" noProof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New PPP Law</a:t>
                      </a:r>
                      <a:r>
                        <a:rPr lang="en-GB" sz="1800" b="1" baseline="0" noProof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b="1" noProof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</a:t>
                      </a:r>
                      <a:r>
                        <a:rPr lang="en-GB" sz="1800" b="1" baseline="0" noProof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What’s New?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21650"/>
                        </a:buClr>
                        <a:buSzTx/>
                        <a:buFont typeface="+mj-lt"/>
                        <a:buNone/>
                        <a:tabLst/>
                        <a:defRPr/>
                      </a:pPr>
                      <a:endParaRPr lang="en-GB" sz="1800" b="1" baseline="0" noProof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5" name="Straight Connector 4"/>
          <p:cNvCxnSpPr/>
          <p:nvPr/>
        </p:nvCxnSpPr>
        <p:spPr>
          <a:xfrm>
            <a:off x="423690" y="1447800"/>
            <a:ext cx="907999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12169" y="274638"/>
            <a:ext cx="9077905" cy="1143000"/>
          </a:xfrm>
        </p:spPr>
        <p:txBody>
          <a:bodyPr>
            <a:normAutofit/>
          </a:bodyPr>
          <a:lstStyle/>
          <a:p>
            <a:pPr algn="l" defTabSz="914400"/>
            <a:r>
              <a:rPr lang="en-GB" sz="2800" dirty="0" smtClean="0">
                <a:solidFill>
                  <a:srgbClr val="121650"/>
                </a:solidFill>
                <a:latin typeface="Arial" pitchFamily="34" charset="0"/>
              </a:rPr>
              <a:t>Outline </a:t>
            </a:r>
            <a:endParaRPr lang="en-GB" sz="2800" dirty="0">
              <a:solidFill>
                <a:srgbClr val="121650"/>
              </a:solidFill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423690" y="6453185"/>
            <a:ext cx="7729710" cy="381000"/>
          </a:xfrm>
        </p:spPr>
        <p:txBody>
          <a:bodyPr/>
          <a:lstStyle/>
          <a:p>
            <a:pPr algn="l"/>
            <a:r>
              <a:rPr lang="en-US" sz="11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New Law on Public-Private Partnerships – </a:t>
            </a:r>
            <a:r>
              <a:rPr lang="en-US" sz="11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Challenges and Expectations</a:t>
            </a:r>
            <a:r>
              <a:rPr lang="en-US" sz="11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  </a:t>
            </a:r>
            <a:r>
              <a:rPr lang="en-US" sz="11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 February 2014   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                    </a:t>
            </a:r>
            <a:fld id="{B6F15528-21DE-4FAA-801E-634DDDAF4B2B}" type="slidenum">
              <a:rPr lang="en-US" sz="1100" b="1" smtClean="0">
                <a:solidFill>
                  <a:schemeClr val="tx1"/>
                </a:solidFill>
              </a:rPr>
              <a:pPr algn="l"/>
              <a:t>2</a:t>
            </a:fld>
            <a:endParaRPr lang="en-US" sz="11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0850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 l="86000" t="91000" r="2000" b="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16496" y="2996952"/>
            <a:ext cx="1728763" cy="2844032"/>
          </a:xfrm>
        </p:spPr>
        <p:txBody>
          <a:bodyPr lIns="0" tIns="45720" rIns="0" bIns="45720">
            <a:noAutofit/>
          </a:bodyPr>
          <a:lstStyle/>
          <a:p>
            <a:pPr algn="l" defTabSz="914400"/>
            <a:r>
              <a:rPr lang="fr-FR" sz="16000" cap="all" dirty="0">
                <a:solidFill>
                  <a:srgbClr val="121650"/>
                </a:solidFill>
                <a:latin typeface="Arial" pitchFamily="34" charset="0"/>
              </a:rPr>
              <a:t>1.</a:t>
            </a:r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2177466" y="3603459"/>
            <a:ext cx="7312609" cy="1500187"/>
          </a:xfrm>
          <a:prstGeom prst="rect">
            <a:avLst/>
          </a:prstGeom>
        </p:spPr>
        <p:txBody>
          <a:bodyPr anchor="b"/>
          <a:lstStyle>
            <a:lvl1pPr marL="402325" indent="-402325" algn="l" defTabSz="107286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71703" indent="-335270" algn="l" defTabSz="107286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41082" indent="-268216" algn="l" defTabSz="107286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77515" indent="-268216" algn="l" defTabSz="107286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13947" indent="-268216" algn="l" defTabSz="1072866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50380" indent="-268216" algn="l" defTabSz="107286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486813" indent="-268216" algn="l" defTabSz="107286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23246" indent="-268216" algn="l" defTabSz="107286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559678" indent="-268216" algn="l" defTabSz="107286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buClr>
                <a:srgbClr val="121650"/>
              </a:buClr>
              <a:buNone/>
            </a:pPr>
            <a:r>
              <a:rPr lang="en-GB" sz="2200" b="1" dirty="0" smtClean="0">
                <a:latin typeface="Arial" pitchFamily="34" charset="0"/>
              </a:rPr>
              <a:t>The Legislative Context of PPPs in Romania</a:t>
            </a:r>
            <a:endParaRPr lang="en-GB" sz="2200" b="1" dirty="0">
              <a:latin typeface="Arial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423690" y="1447800"/>
            <a:ext cx="907999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423690" y="6453185"/>
            <a:ext cx="7729710" cy="381000"/>
          </a:xfrm>
        </p:spPr>
        <p:txBody>
          <a:bodyPr/>
          <a:lstStyle/>
          <a:p>
            <a:pPr algn="l"/>
            <a:r>
              <a:rPr lang="en-US" sz="11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New Law on Public-Private Partnerships – </a:t>
            </a:r>
            <a:r>
              <a:rPr lang="en-US" sz="11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Challenges and Expectations</a:t>
            </a:r>
            <a:r>
              <a:rPr lang="en-US" sz="11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  </a:t>
            </a:r>
            <a:r>
              <a:rPr lang="en-US" sz="11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 February 2014   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                    </a:t>
            </a:r>
            <a:fld id="{B6F15528-21DE-4FAA-801E-634DDDAF4B2B}" type="slidenum">
              <a:rPr lang="en-US" sz="1100" b="1" smtClean="0">
                <a:solidFill>
                  <a:schemeClr val="tx1"/>
                </a:solidFill>
              </a:rPr>
              <a:pPr algn="l"/>
              <a:t>3</a:t>
            </a:fld>
            <a:endParaRPr lang="en-US" sz="11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7516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 l="86000" t="91000" r="2000" b="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defTabSz="914400"/>
            <a:r>
              <a:rPr lang="en-GB" sz="2800" dirty="0" smtClean="0">
                <a:solidFill>
                  <a:srgbClr val="121650"/>
                </a:solidFill>
                <a:latin typeface="Arial" pitchFamily="34" charset="0"/>
              </a:rPr>
              <a:t>Current PPP Legal Framework</a:t>
            </a:r>
            <a:endParaRPr lang="en-GB" sz="2800" dirty="0">
              <a:solidFill>
                <a:srgbClr val="121650"/>
              </a:solidFill>
              <a:latin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11480" y="1600200"/>
            <a:ext cx="9079992" cy="325627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endParaRPr lang="en-GB" sz="2000" dirty="0" smtClean="0">
              <a:solidFill>
                <a:srgbClr val="121650"/>
              </a:solidFill>
              <a:latin typeface="Arial" pitchFamily="34" charset="0"/>
            </a:endParaRPr>
          </a:p>
          <a:p>
            <a:pPr marL="342900" indent="-342900" algn="just" defTabSz="914400">
              <a:spcBef>
                <a:spcPct val="20000"/>
              </a:spcBef>
              <a:buClr>
                <a:srgbClr val="121650"/>
              </a:buClr>
              <a:buFont typeface="Wingdings" pitchFamily="2" charset="2"/>
              <a:buChar char="§"/>
            </a:pPr>
            <a:r>
              <a:rPr lang="en-GB" sz="1600" dirty="0" smtClean="0">
                <a:solidFill>
                  <a:srgbClr val="121650"/>
                </a:solidFill>
                <a:latin typeface="Arial" pitchFamily="34" charset="0"/>
              </a:rPr>
              <a:t>First attempt to regulate PPPs: </a:t>
            </a:r>
            <a:r>
              <a:rPr lang="en-GB" sz="1600" b="1" dirty="0" smtClean="0">
                <a:solidFill>
                  <a:srgbClr val="FF0000"/>
                </a:solidFill>
                <a:latin typeface="Arial" pitchFamily="34" charset="0"/>
              </a:rPr>
              <a:t>Government Ordinance no. 16/2002 </a:t>
            </a:r>
            <a:r>
              <a:rPr lang="en-GB" sz="1600" dirty="0" smtClean="0">
                <a:solidFill>
                  <a:srgbClr val="121650"/>
                </a:solidFill>
                <a:latin typeface="Arial" pitchFamily="34" charset="0"/>
              </a:rPr>
              <a:t>on the public-private partnership contracts – repealed in 2006 (non compliance with EU Law)</a:t>
            </a:r>
          </a:p>
          <a:p>
            <a:pPr algn="just" defTabSz="914400">
              <a:spcBef>
                <a:spcPct val="20000"/>
              </a:spcBef>
              <a:buClr>
                <a:srgbClr val="121650"/>
              </a:buClr>
            </a:pPr>
            <a:endParaRPr lang="en-GB" sz="1600" dirty="0" smtClean="0">
              <a:solidFill>
                <a:srgbClr val="121650"/>
              </a:solidFill>
              <a:latin typeface="Arial" pitchFamily="34" charset="0"/>
            </a:endParaRPr>
          </a:p>
          <a:p>
            <a:pPr marL="342900" indent="-342900" algn="just" defTabSz="914400">
              <a:spcBef>
                <a:spcPct val="20000"/>
              </a:spcBef>
              <a:buClr>
                <a:srgbClr val="121650"/>
              </a:buClr>
              <a:buFont typeface="Wingdings" pitchFamily="2" charset="2"/>
              <a:buChar char="§"/>
            </a:pPr>
            <a:r>
              <a:rPr lang="en-GB" sz="1600" dirty="0" smtClean="0">
                <a:solidFill>
                  <a:srgbClr val="121650"/>
                </a:solidFill>
                <a:latin typeface="Arial" pitchFamily="34" charset="0"/>
              </a:rPr>
              <a:t>Current </a:t>
            </a:r>
            <a:r>
              <a:rPr lang="en-GB" sz="1600" dirty="0">
                <a:solidFill>
                  <a:srgbClr val="121650"/>
                </a:solidFill>
                <a:latin typeface="Arial" pitchFamily="34" charset="0"/>
              </a:rPr>
              <a:t>legal </a:t>
            </a:r>
            <a:r>
              <a:rPr lang="en-GB" sz="1600" dirty="0" smtClean="0">
                <a:solidFill>
                  <a:srgbClr val="121650"/>
                </a:solidFill>
                <a:latin typeface="Arial" pitchFamily="34" charset="0"/>
              </a:rPr>
              <a:t>framework:</a:t>
            </a:r>
          </a:p>
          <a:p>
            <a:pPr marL="342900" indent="-342900" algn="just" defTabSz="914400">
              <a:spcBef>
                <a:spcPct val="20000"/>
              </a:spcBef>
              <a:buClr>
                <a:srgbClr val="121650"/>
              </a:buClr>
              <a:buFont typeface="Wingdings" pitchFamily="2" charset="2"/>
              <a:buChar char="§"/>
            </a:pPr>
            <a:endParaRPr lang="en-GB" sz="1600" dirty="0" smtClean="0">
              <a:solidFill>
                <a:srgbClr val="121650"/>
              </a:solidFill>
              <a:latin typeface="Arial" pitchFamily="34" charset="0"/>
            </a:endParaRPr>
          </a:p>
          <a:p>
            <a:pPr marL="749300" indent="-406400" algn="just" defTabSz="914400">
              <a:spcBef>
                <a:spcPct val="20000"/>
              </a:spcBef>
              <a:buClr>
                <a:srgbClr val="121650"/>
              </a:buClr>
              <a:buFont typeface="Wingdings"/>
              <a:buChar char="Ø"/>
            </a:pPr>
            <a:r>
              <a:rPr lang="en-GB" sz="1600" b="1" dirty="0" smtClean="0">
                <a:solidFill>
                  <a:srgbClr val="FF0000"/>
                </a:solidFill>
                <a:latin typeface="Arial" pitchFamily="34" charset="0"/>
              </a:rPr>
              <a:t>Law no. 178/2010 </a:t>
            </a:r>
            <a:r>
              <a:rPr lang="en-GB" sz="1600" dirty="0" smtClean="0">
                <a:solidFill>
                  <a:srgbClr val="121650"/>
                </a:solidFill>
                <a:latin typeface="Arial" pitchFamily="34" charset="0"/>
              </a:rPr>
              <a:t>on public-private partnerships (to be repealed by the New PPP Law)</a:t>
            </a:r>
          </a:p>
          <a:p>
            <a:pPr marL="749300" indent="-406400" algn="just" defTabSz="914400">
              <a:spcBef>
                <a:spcPct val="20000"/>
              </a:spcBef>
              <a:buClr>
                <a:srgbClr val="121650"/>
              </a:buClr>
              <a:buFont typeface="Wingdings"/>
              <a:buChar char="Ø"/>
            </a:pPr>
            <a:endParaRPr lang="en-GB" sz="1600" dirty="0" smtClean="0">
              <a:solidFill>
                <a:srgbClr val="121650"/>
              </a:solidFill>
              <a:latin typeface="Arial" pitchFamily="34" charset="0"/>
            </a:endParaRPr>
          </a:p>
          <a:p>
            <a:pPr marL="749300" indent="-406400" algn="just" defTabSz="914400">
              <a:spcBef>
                <a:spcPct val="20000"/>
              </a:spcBef>
              <a:buClr>
                <a:srgbClr val="121650"/>
              </a:buClr>
              <a:buFont typeface="Wingdings"/>
              <a:buChar char="Ø"/>
            </a:pPr>
            <a:r>
              <a:rPr lang="en-GB" sz="1600" b="1" dirty="0" smtClean="0">
                <a:solidFill>
                  <a:srgbClr val="FF0000"/>
                </a:solidFill>
                <a:latin typeface="Arial" pitchFamily="34" charset="0"/>
              </a:rPr>
              <a:t>Methodological Norms </a:t>
            </a:r>
            <a:r>
              <a:rPr lang="en-GB" sz="1600" dirty="0" smtClean="0">
                <a:solidFill>
                  <a:srgbClr val="121650"/>
                </a:solidFill>
                <a:latin typeface="Arial" pitchFamily="34" charset="0"/>
              </a:rPr>
              <a:t>for the implementation of Law no. 178/2010, approved by Government Decision no. 1239/2010</a:t>
            </a:r>
          </a:p>
          <a:p>
            <a:pPr marL="342900" indent="-342900" algn="just" defTabSz="914400">
              <a:spcBef>
                <a:spcPct val="20000"/>
              </a:spcBef>
              <a:buClr>
                <a:srgbClr val="121650"/>
              </a:buClr>
              <a:buFont typeface="Wingdings" pitchFamily="2" charset="2"/>
              <a:buChar char="§"/>
            </a:pPr>
            <a:endParaRPr lang="en-GB" sz="1600" dirty="0" smtClean="0">
              <a:solidFill>
                <a:srgbClr val="121650"/>
              </a:solidFill>
              <a:latin typeface="Arial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423690" y="1447800"/>
            <a:ext cx="907999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423690" y="6453185"/>
            <a:ext cx="7729710" cy="381000"/>
          </a:xfrm>
        </p:spPr>
        <p:txBody>
          <a:bodyPr/>
          <a:lstStyle/>
          <a:p>
            <a:pPr algn="l"/>
            <a:r>
              <a:rPr lang="en-US" sz="11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New Law on Public-Private Partnerships – </a:t>
            </a:r>
            <a:r>
              <a:rPr lang="en-US" sz="11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Challenges and Expectations</a:t>
            </a:r>
            <a:r>
              <a:rPr lang="en-US" sz="11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  </a:t>
            </a:r>
            <a:r>
              <a:rPr lang="en-US" sz="11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 February 2014   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                    </a:t>
            </a:r>
            <a:fld id="{B6F15528-21DE-4FAA-801E-634DDDAF4B2B}" type="slidenum">
              <a:rPr lang="en-US" sz="1100" b="1" smtClean="0">
                <a:solidFill>
                  <a:schemeClr val="tx1"/>
                </a:solidFill>
              </a:rPr>
              <a:pPr algn="l"/>
              <a:t>4</a:t>
            </a:fld>
            <a:endParaRPr lang="en-US" sz="11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735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 l="86000" t="91000" r="2000" b="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defTabSz="914400"/>
            <a:r>
              <a:rPr lang="en-GB" sz="2800" dirty="0" smtClean="0">
                <a:solidFill>
                  <a:srgbClr val="121650"/>
                </a:solidFill>
                <a:latin typeface="Arial" pitchFamily="34" charset="0"/>
              </a:rPr>
              <a:t>Conceptual </a:t>
            </a:r>
            <a:r>
              <a:rPr lang="en-GB" sz="2800" dirty="0">
                <a:solidFill>
                  <a:srgbClr val="121650"/>
                </a:solidFill>
                <a:latin typeface="Arial" pitchFamily="34" charset="0"/>
              </a:rPr>
              <a:t>flaws in Law no. 178/2010</a:t>
            </a:r>
          </a:p>
        </p:txBody>
      </p:sp>
      <p:sp>
        <p:nvSpPr>
          <p:cNvPr id="3" name="Rectangle 2"/>
          <p:cNvSpPr/>
          <p:nvPr/>
        </p:nvSpPr>
        <p:spPr>
          <a:xfrm>
            <a:off x="411480" y="1600200"/>
            <a:ext cx="9079992" cy="388414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defTabSz="914400">
              <a:spcBef>
                <a:spcPct val="20000"/>
              </a:spcBef>
              <a:buClr>
                <a:srgbClr val="121650"/>
              </a:buClr>
            </a:pPr>
            <a:endParaRPr lang="en-GB" sz="1600" dirty="0" smtClean="0">
              <a:solidFill>
                <a:srgbClr val="121650"/>
              </a:solidFill>
              <a:latin typeface="Arial" pitchFamily="34" charset="0"/>
            </a:endParaRPr>
          </a:p>
          <a:p>
            <a:pPr marL="342900" indent="-342900" algn="just" defTabSz="914400">
              <a:spcBef>
                <a:spcPct val="20000"/>
              </a:spcBef>
              <a:buClr>
                <a:srgbClr val="121650"/>
              </a:buClr>
              <a:buFont typeface="Wingdings" pitchFamily="2" charset="2"/>
              <a:buChar char="§"/>
            </a:pPr>
            <a:r>
              <a:rPr lang="en-GB" sz="1600" spc="-10" dirty="0" smtClean="0">
                <a:solidFill>
                  <a:srgbClr val="121650"/>
                </a:solidFill>
                <a:latin typeface="Arial" pitchFamily="34" charset="0"/>
              </a:rPr>
              <a:t>No </a:t>
            </a:r>
            <a:r>
              <a:rPr lang="en-GB" sz="1600" spc="-10" dirty="0">
                <a:solidFill>
                  <a:srgbClr val="121650"/>
                </a:solidFill>
                <a:latin typeface="Arial" pitchFamily="34" charset="0"/>
              </a:rPr>
              <a:t>possibility for the public partner to offer </a:t>
            </a:r>
            <a:r>
              <a:rPr lang="en-GB" sz="1600" b="1" spc="-10" dirty="0">
                <a:solidFill>
                  <a:srgbClr val="FF0000"/>
                </a:solidFill>
                <a:latin typeface="Arial" pitchFamily="34" charset="0"/>
              </a:rPr>
              <a:t>guarantees or financial contribution </a:t>
            </a:r>
            <a:r>
              <a:rPr lang="en-GB" sz="1600" spc="-10" dirty="0">
                <a:solidFill>
                  <a:srgbClr val="121650"/>
                </a:solidFill>
                <a:latin typeface="Arial" pitchFamily="34" charset="0"/>
              </a:rPr>
              <a:t>to the project </a:t>
            </a:r>
            <a:endParaRPr lang="en-GB" sz="1600" spc="-10" dirty="0" smtClean="0">
              <a:solidFill>
                <a:srgbClr val="121650"/>
              </a:solidFill>
              <a:latin typeface="Arial" pitchFamily="34" charset="0"/>
            </a:endParaRPr>
          </a:p>
          <a:p>
            <a:pPr marL="342900" indent="-342900" algn="just" defTabSz="914400">
              <a:spcBef>
                <a:spcPct val="20000"/>
              </a:spcBef>
              <a:buClr>
                <a:srgbClr val="121650"/>
              </a:buClr>
              <a:buFont typeface="Wingdings" pitchFamily="2" charset="2"/>
              <a:buChar char="§"/>
            </a:pPr>
            <a:endParaRPr lang="en-GB" sz="1600" spc="-10" dirty="0">
              <a:solidFill>
                <a:srgbClr val="121650"/>
              </a:solidFill>
              <a:latin typeface="Arial" pitchFamily="34" charset="0"/>
            </a:endParaRPr>
          </a:p>
          <a:p>
            <a:pPr marL="342900" lvl="1" indent="1588" algn="just"/>
            <a:r>
              <a:rPr lang="en-GB" sz="1600" dirty="0" smtClean="0">
                <a:solidFill>
                  <a:srgbClr val="121650"/>
                </a:solidFill>
                <a:latin typeface="Arial" pitchFamily="34" charset="0"/>
              </a:rPr>
              <a:t>The </a:t>
            </a:r>
            <a:r>
              <a:rPr lang="en-GB" sz="1600" dirty="0">
                <a:solidFill>
                  <a:srgbClr val="121650"/>
                </a:solidFill>
                <a:latin typeface="Arial" pitchFamily="34" charset="0"/>
              </a:rPr>
              <a:t>PPP Law only provides for </a:t>
            </a:r>
            <a:r>
              <a:rPr lang="en-GB" sz="1600" dirty="0" smtClean="0">
                <a:solidFill>
                  <a:srgbClr val="121650"/>
                </a:solidFill>
                <a:latin typeface="Arial" pitchFamily="34" charset="0"/>
              </a:rPr>
              <a:t>an in-kind contribution of </a:t>
            </a:r>
            <a:r>
              <a:rPr lang="en-GB" sz="1600" dirty="0">
                <a:solidFill>
                  <a:srgbClr val="121650"/>
                </a:solidFill>
                <a:latin typeface="Arial" pitchFamily="34" charset="0"/>
              </a:rPr>
              <a:t>the public partner to the project company</a:t>
            </a:r>
            <a:endParaRPr lang="fr-FR" sz="1600" dirty="0">
              <a:solidFill>
                <a:srgbClr val="121650"/>
              </a:solidFill>
              <a:latin typeface="Arial" pitchFamily="34" charset="0"/>
            </a:endParaRPr>
          </a:p>
          <a:p>
            <a:pPr marL="360363" lvl="1" algn="just" defTabSz="914400">
              <a:spcBef>
                <a:spcPct val="20000"/>
              </a:spcBef>
            </a:pPr>
            <a:endParaRPr lang="en-GB" sz="1600" dirty="0">
              <a:solidFill>
                <a:srgbClr val="121650"/>
              </a:solidFill>
              <a:latin typeface="Arial" pitchFamily="34" charset="0"/>
            </a:endParaRPr>
          </a:p>
          <a:p>
            <a:pPr marL="342900" indent="-342900" algn="just" defTabSz="914400">
              <a:spcBef>
                <a:spcPct val="20000"/>
              </a:spcBef>
              <a:buClr>
                <a:srgbClr val="121650"/>
              </a:buClr>
              <a:buFont typeface="Wingdings" pitchFamily="2" charset="2"/>
              <a:buChar char="§"/>
            </a:pPr>
            <a:r>
              <a:rPr lang="en-GB" sz="1600" dirty="0">
                <a:solidFill>
                  <a:srgbClr val="121650"/>
                </a:solidFill>
                <a:latin typeface="Arial" pitchFamily="34" charset="0"/>
              </a:rPr>
              <a:t>No clear definition of the </a:t>
            </a:r>
            <a:r>
              <a:rPr lang="en-GB" sz="1600" b="1" dirty="0">
                <a:solidFill>
                  <a:srgbClr val="FF0000"/>
                </a:solidFill>
                <a:latin typeface="Arial" pitchFamily="34" charset="0"/>
              </a:rPr>
              <a:t>boundaries and scope of </a:t>
            </a:r>
            <a:r>
              <a:rPr lang="en-GB" sz="1600" b="1" dirty="0" smtClean="0">
                <a:solidFill>
                  <a:srgbClr val="FF0000"/>
                </a:solidFill>
                <a:latin typeface="Arial" pitchFamily="34" charset="0"/>
              </a:rPr>
              <a:t>application</a:t>
            </a:r>
            <a:r>
              <a:rPr lang="en-GB" sz="1600" dirty="0" smtClean="0">
                <a:solidFill>
                  <a:srgbClr val="121650"/>
                </a:solidFill>
                <a:latin typeface="Arial" pitchFamily="34" charset="0"/>
              </a:rPr>
              <a:t>:</a:t>
            </a:r>
          </a:p>
          <a:p>
            <a:pPr marL="900113" lvl="1" indent="-539750" algn="just" defTabSz="914400">
              <a:spcBef>
                <a:spcPct val="20000"/>
              </a:spcBef>
              <a:buFont typeface="Arial" pitchFamily="34" charset="0"/>
              <a:buChar char="―"/>
            </a:pPr>
            <a:r>
              <a:rPr lang="en-GB" sz="1600" dirty="0">
                <a:solidFill>
                  <a:srgbClr val="121650"/>
                </a:solidFill>
                <a:latin typeface="Arial" pitchFamily="34" charset="0"/>
                <a:sym typeface="Wingdings"/>
              </a:rPr>
              <a:t>of </a:t>
            </a:r>
            <a:r>
              <a:rPr lang="en-GB" sz="1600" dirty="0">
                <a:solidFill>
                  <a:srgbClr val="121650"/>
                </a:solidFill>
                <a:latin typeface="Arial" pitchFamily="34" charset="0"/>
              </a:rPr>
              <a:t>the </a:t>
            </a:r>
            <a:r>
              <a:rPr lang="en-GB" sz="1600" dirty="0" smtClean="0">
                <a:solidFill>
                  <a:srgbClr val="121650"/>
                </a:solidFill>
                <a:latin typeface="Arial" pitchFamily="34" charset="0"/>
              </a:rPr>
              <a:t>Law no. 178/2010 and </a:t>
            </a:r>
            <a:endParaRPr lang="en-GB" sz="1600" dirty="0">
              <a:solidFill>
                <a:srgbClr val="121650"/>
              </a:solidFill>
              <a:latin typeface="Arial" pitchFamily="34" charset="0"/>
            </a:endParaRPr>
          </a:p>
          <a:p>
            <a:pPr marL="900113" lvl="1" indent="-539750" algn="just" defTabSz="914400">
              <a:spcBef>
                <a:spcPct val="20000"/>
              </a:spcBef>
              <a:buFont typeface="Arial" pitchFamily="34" charset="0"/>
              <a:buChar char="―"/>
            </a:pPr>
            <a:r>
              <a:rPr lang="en-GB" sz="1600" dirty="0">
                <a:solidFill>
                  <a:srgbClr val="121650"/>
                </a:solidFill>
                <a:latin typeface="Arial" pitchFamily="34" charset="0"/>
              </a:rPr>
              <a:t>of the concessions legal framework (consisting mainly of GEO no. 34/2006 on the award of public procurement contracts and public works and services concessions contracts and of GD no. 71/2007 approving the norms for the implementation of GEO 34/2006)</a:t>
            </a:r>
          </a:p>
          <a:p>
            <a:pPr algn="just"/>
            <a:endParaRPr lang="en-GB" sz="1600" dirty="0">
              <a:solidFill>
                <a:srgbClr val="121650"/>
              </a:solidFill>
              <a:latin typeface="Arial" pitchFamily="34" charset="0"/>
            </a:endParaRPr>
          </a:p>
          <a:p>
            <a:pPr marL="342900" indent="-342900" algn="just" defTabSz="914400">
              <a:spcBef>
                <a:spcPct val="20000"/>
              </a:spcBef>
              <a:buClr>
                <a:srgbClr val="121650"/>
              </a:buClr>
              <a:buFont typeface="Wingdings" pitchFamily="2" charset="2"/>
              <a:buChar char="§"/>
            </a:pPr>
            <a:r>
              <a:rPr lang="en-GB" sz="1600" dirty="0">
                <a:solidFill>
                  <a:srgbClr val="121650"/>
                </a:solidFill>
                <a:latin typeface="Arial" pitchFamily="34" charset="0"/>
              </a:rPr>
              <a:t>No mechanisms designed to secure the </a:t>
            </a:r>
            <a:r>
              <a:rPr lang="en-GB" sz="1600" b="1" dirty="0">
                <a:solidFill>
                  <a:srgbClr val="FF0000"/>
                </a:solidFill>
                <a:latin typeface="Arial" pitchFamily="34" charset="0"/>
              </a:rPr>
              <a:t>rights of the creditors financing the project </a:t>
            </a:r>
            <a:r>
              <a:rPr lang="en-GB" sz="1600" b="1" dirty="0" smtClean="0">
                <a:solidFill>
                  <a:srgbClr val="FF0000"/>
                </a:solidFill>
                <a:latin typeface="Arial" pitchFamily="34" charset="0"/>
              </a:rPr>
              <a:t/>
            </a:r>
            <a:br>
              <a:rPr lang="en-GB" sz="1600" b="1" dirty="0" smtClean="0">
                <a:solidFill>
                  <a:srgbClr val="FF0000"/>
                </a:solidFill>
                <a:latin typeface="Arial" pitchFamily="34" charset="0"/>
              </a:rPr>
            </a:br>
            <a:r>
              <a:rPr lang="en-GB" sz="1600" dirty="0" smtClean="0">
                <a:solidFill>
                  <a:srgbClr val="121650"/>
                </a:solidFill>
                <a:latin typeface="Arial" pitchFamily="34" charset="0"/>
              </a:rPr>
              <a:t>(</a:t>
            </a:r>
            <a:r>
              <a:rPr lang="en-GB" sz="1600" dirty="0">
                <a:solidFill>
                  <a:srgbClr val="121650"/>
                </a:solidFill>
                <a:latin typeface="Arial" pitchFamily="34" charset="0"/>
              </a:rPr>
              <a:t>no direct agreement, no step-in right)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423690" y="1447800"/>
            <a:ext cx="907999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423690" y="6453185"/>
            <a:ext cx="7729710" cy="381000"/>
          </a:xfrm>
        </p:spPr>
        <p:txBody>
          <a:bodyPr/>
          <a:lstStyle/>
          <a:p>
            <a:pPr algn="l"/>
            <a:r>
              <a:rPr lang="en-US" sz="11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New Law on Public-Private Partnerships – </a:t>
            </a:r>
            <a:r>
              <a:rPr lang="en-US" sz="11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Challenges and Expectations</a:t>
            </a:r>
            <a:r>
              <a:rPr lang="en-US" sz="11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  </a:t>
            </a:r>
            <a:r>
              <a:rPr lang="en-US" sz="11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 February 2014   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                    </a:t>
            </a:r>
            <a:fld id="{B6F15528-21DE-4FAA-801E-634DDDAF4B2B}" type="slidenum">
              <a:rPr lang="en-US" sz="1100" b="1" smtClean="0">
                <a:solidFill>
                  <a:schemeClr val="tx1"/>
                </a:solidFill>
              </a:rPr>
              <a:pPr algn="l"/>
              <a:t>5</a:t>
            </a:fld>
            <a:endParaRPr lang="en-US" sz="11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0460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 l="86000" t="91000" r="2000" b="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defTabSz="914400"/>
            <a:r>
              <a:rPr lang="en-GB" sz="2800" dirty="0" smtClean="0">
                <a:solidFill>
                  <a:srgbClr val="121650"/>
                </a:solidFill>
                <a:latin typeface="Arial" pitchFamily="34" charset="0"/>
              </a:rPr>
              <a:t>New PPP Law - Status of </a:t>
            </a:r>
            <a:r>
              <a:rPr lang="en-GB" sz="2800" dirty="0">
                <a:solidFill>
                  <a:srgbClr val="121650"/>
                </a:solidFill>
                <a:latin typeface="Arial" pitchFamily="34" charset="0"/>
              </a:rPr>
              <a:t>L</a:t>
            </a:r>
            <a:r>
              <a:rPr lang="en-GB" sz="2800" dirty="0" smtClean="0">
                <a:solidFill>
                  <a:srgbClr val="121650"/>
                </a:solidFill>
                <a:latin typeface="Arial" pitchFamily="34" charset="0"/>
              </a:rPr>
              <a:t>egislative Process</a:t>
            </a:r>
            <a:endParaRPr lang="en-GB" sz="2800" dirty="0">
              <a:solidFill>
                <a:srgbClr val="121650"/>
              </a:solidFill>
              <a:latin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11480" y="1600200"/>
            <a:ext cx="9079992" cy="40934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endParaRPr lang="en-GB" sz="2000" dirty="0" smtClean="0">
              <a:solidFill>
                <a:srgbClr val="121650"/>
              </a:solidFill>
              <a:latin typeface="Arial" pitchFamily="34" charset="0"/>
            </a:endParaRPr>
          </a:p>
          <a:p>
            <a:pPr marL="342900" indent="-342900" algn="just" defTabSz="914400">
              <a:spcBef>
                <a:spcPct val="20000"/>
              </a:spcBef>
              <a:buClr>
                <a:srgbClr val="121650"/>
              </a:buClr>
              <a:buFont typeface="Wingdings" pitchFamily="2" charset="2"/>
              <a:buChar char="§"/>
            </a:pPr>
            <a:r>
              <a:rPr lang="en-GB" sz="1600" dirty="0" smtClean="0">
                <a:solidFill>
                  <a:srgbClr val="121650"/>
                </a:solidFill>
                <a:latin typeface="Arial" pitchFamily="34" charset="0"/>
              </a:rPr>
              <a:t>The Government of Romania initiates the draft bill on public-private partnerships –</a:t>
            </a:r>
            <a:r>
              <a:rPr lang="en-GB" sz="1600" b="1" dirty="0" smtClean="0">
                <a:solidFill>
                  <a:srgbClr val="FF0000"/>
                </a:solidFill>
                <a:latin typeface="Arial" pitchFamily="34" charset="0"/>
              </a:rPr>
              <a:t/>
            </a:r>
            <a:br>
              <a:rPr lang="en-GB" sz="1600" b="1" dirty="0" smtClean="0">
                <a:solidFill>
                  <a:srgbClr val="FF0000"/>
                </a:solidFill>
                <a:latin typeface="Arial" pitchFamily="34" charset="0"/>
              </a:rPr>
            </a:br>
            <a:r>
              <a:rPr lang="en-GB" sz="1600" b="1" dirty="0" smtClean="0">
                <a:solidFill>
                  <a:srgbClr val="FF0000"/>
                </a:solidFill>
                <a:latin typeface="Arial" pitchFamily="34" charset="0"/>
              </a:rPr>
              <a:t>New PPP Law </a:t>
            </a:r>
            <a:r>
              <a:rPr lang="en-GB" sz="1600" dirty="0" smtClean="0">
                <a:solidFill>
                  <a:srgbClr val="121650"/>
                </a:solidFill>
                <a:latin typeface="Arial" pitchFamily="34" charset="0"/>
              </a:rPr>
              <a:t>– on 26 September 2013</a:t>
            </a:r>
            <a:endParaRPr lang="en-GB" sz="1600" b="1" dirty="0" smtClean="0">
              <a:solidFill>
                <a:srgbClr val="FF0000"/>
              </a:solidFill>
              <a:latin typeface="Arial" pitchFamily="34" charset="0"/>
            </a:endParaRPr>
          </a:p>
          <a:p>
            <a:pPr marL="342900" indent="-342900" algn="just" defTabSz="914400">
              <a:spcBef>
                <a:spcPct val="20000"/>
              </a:spcBef>
              <a:buClr>
                <a:srgbClr val="121650"/>
              </a:buClr>
              <a:buFont typeface="Wingdings" pitchFamily="2" charset="2"/>
              <a:buChar char="§"/>
            </a:pPr>
            <a:endParaRPr lang="en-GB" sz="1600" b="1" dirty="0" smtClean="0">
              <a:solidFill>
                <a:srgbClr val="FF0000"/>
              </a:solidFill>
              <a:latin typeface="Arial" pitchFamily="34" charset="0"/>
            </a:endParaRPr>
          </a:p>
          <a:p>
            <a:pPr marL="342900" lvl="0" indent="-342900" algn="just" defTabSz="914400">
              <a:spcBef>
                <a:spcPct val="20000"/>
              </a:spcBef>
              <a:buClr>
                <a:srgbClr val="121650"/>
              </a:buClr>
              <a:buFont typeface="Wingdings" pitchFamily="2" charset="2"/>
              <a:buChar char="§"/>
            </a:pPr>
            <a:r>
              <a:rPr lang="en-GB" sz="1600" dirty="0">
                <a:solidFill>
                  <a:srgbClr val="121650"/>
                </a:solidFill>
                <a:latin typeface="Arial" pitchFamily="34" charset="0"/>
              </a:rPr>
              <a:t>The New PPP Law </a:t>
            </a:r>
            <a:r>
              <a:rPr lang="en-GB" sz="1600" dirty="0" smtClean="0">
                <a:solidFill>
                  <a:srgbClr val="121650"/>
                </a:solidFill>
                <a:latin typeface="Arial" pitchFamily="34" charset="0"/>
              </a:rPr>
              <a:t>is </a:t>
            </a:r>
            <a:r>
              <a:rPr lang="en-GB" sz="1600" dirty="0">
                <a:solidFill>
                  <a:srgbClr val="121650"/>
                </a:solidFill>
                <a:latin typeface="Arial" pitchFamily="34" charset="0"/>
              </a:rPr>
              <a:t>approved by the Romanian Parliament on 17 December 2013 and </a:t>
            </a:r>
            <a:r>
              <a:rPr lang="en-GB" sz="1600" dirty="0" smtClean="0">
                <a:solidFill>
                  <a:srgbClr val="121650"/>
                </a:solidFill>
                <a:latin typeface="Arial" pitchFamily="34" charset="0"/>
              </a:rPr>
              <a:t>is </a:t>
            </a:r>
            <a:r>
              <a:rPr lang="en-GB" sz="1600" dirty="0">
                <a:solidFill>
                  <a:srgbClr val="121650"/>
                </a:solidFill>
                <a:latin typeface="Arial" pitchFamily="34" charset="0"/>
              </a:rPr>
              <a:t>sent to the President for promulgation on 23 December </a:t>
            </a:r>
            <a:r>
              <a:rPr lang="en-GB" sz="1600" dirty="0" smtClean="0">
                <a:solidFill>
                  <a:srgbClr val="121650"/>
                </a:solidFill>
                <a:latin typeface="Arial" pitchFamily="34" charset="0"/>
              </a:rPr>
              <a:t>2013</a:t>
            </a:r>
          </a:p>
          <a:p>
            <a:pPr marL="342900" lvl="0" indent="-342900" algn="just" defTabSz="914400">
              <a:spcBef>
                <a:spcPct val="20000"/>
              </a:spcBef>
              <a:buClr>
                <a:srgbClr val="121650"/>
              </a:buClr>
              <a:buFont typeface="Wingdings" pitchFamily="2" charset="2"/>
              <a:buChar char="§"/>
            </a:pPr>
            <a:endParaRPr lang="en-GB" sz="1600" dirty="0">
              <a:solidFill>
                <a:srgbClr val="121650"/>
              </a:solidFill>
              <a:latin typeface="Arial" pitchFamily="34" charset="0"/>
            </a:endParaRPr>
          </a:p>
          <a:p>
            <a:pPr marL="342900" lvl="0" indent="-342900" algn="just" defTabSz="914400">
              <a:spcBef>
                <a:spcPct val="20000"/>
              </a:spcBef>
              <a:buClr>
                <a:srgbClr val="121650"/>
              </a:buClr>
              <a:buFont typeface="Wingdings" pitchFamily="2" charset="2"/>
              <a:buChar char="§"/>
            </a:pPr>
            <a:r>
              <a:rPr lang="en-GB" sz="1600" dirty="0">
                <a:solidFill>
                  <a:srgbClr val="121650"/>
                </a:solidFill>
                <a:latin typeface="Arial" pitchFamily="34" charset="0"/>
              </a:rPr>
              <a:t>On 13 January 2014, the President of Romania requests the </a:t>
            </a:r>
            <a:r>
              <a:rPr lang="en-GB" sz="1600" b="1" dirty="0">
                <a:solidFill>
                  <a:srgbClr val="FF0000"/>
                </a:solidFill>
                <a:latin typeface="Arial" pitchFamily="34" charset="0"/>
              </a:rPr>
              <a:t>re-examination</a:t>
            </a:r>
            <a:r>
              <a:rPr lang="en-GB" sz="1600" dirty="0">
                <a:solidFill>
                  <a:srgbClr val="121650"/>
                </a:solidFill>
                <a:latin typeface="Arial" pitchFamily="34" charset="0"/>
              </a:rPr>
              <a:t> of the New PPP </a:t>
            </a:r>
            <a:r>
              <a:rPr lang="en-GB" sz="1600" dirty="0" smtClean="0">
                <a:solidFill>
                  <a:srgbClr val="121650"/>
                </a:solidFill>
                <a:latin typeface="Arial" pitchFamily="34" charset="0"/>
              </a:rPr>
              <a:t>Law</a:t>
            </a:r>
          </a:p>
          <a:p>
            <a:pPr lvl="0" algn="just" defTabSz="914400">
              <a:spcBef>
                <a:spcPct val="20000"/>
              </a:spcBef>
              <a:buClr>
                <a:srgbClr val="121650"/>
              </a:buClr>
            </a:pPr>
            <a:endParaRPr lang="en-GB" sz="1600" dirty="0">
              <a:solidFill>
                <a:srgbClr val="121650"/>
              </a:solidFill>
              <a:latin typeface="Arial" pitchFamily="34" charset="0"/>
            </a:endParaRPr>
          </a:p>
          <a:p>
            <a:pPr marL="342900" lvl="0" indent="-342900" algn="just" defTabSz="914400">
              <a:spcBef>
                <a:spcPct val="20000"/>
              </a:spcBef>
              <a:buClr>
                <a:srgbClr val="121650"/>
              </a:buClr>
              <a:buFont typeface="Wingdings" pitchFamily="2" charset="2"/>
              <a:buChar char="§"/>
            </a:pPr>
            <a:r>
              <a:rPr lang="en-GB" sz="1600" dirty="0">
                <a:solidFill>
                  <a:srgbClr val="121650"/>
                </a:solidFill>
                <a:latin typeface="Arial" pitchFamily="34" charset="0"/>
              </a:rPr>
              <a:t>On 10 February 2014, the </a:t>
            </a:r>
            <a:r>
              <a:rPr lang="en-GB" sz="1600" b="1" dirty="0">
                <a:solidFill>
                  <a:srgbClr val="FF0000"/>
                </a:solidFill>
                <a:latin typeface="Arial" pitchFamily="34" charset="0"/>
              </a:rPr>
              <a:t>Senate</a:t>
            </a:r>
            <a:r>
              <a:rPr lang="en-GB" sz="1600" dirty="0">
                <a:solidFill>
                  <a:srgbClr val="121650"/>
                </a:solidFill>
                <a:latin typeface="Arial" pitchFamily="34" charset="0"/>
              </a:rPr>
              <a:t> </a:t>
            </a:r>
            <a:r>
              <a:rPr lang="en-GB" sz="1600" b="1" dirty="0" smtClean="0">
                <a:solidFill>
                  <a:srgbClr val="FF0000"/>
                </a:solidFill>
                <a:latin typeface="Arial" pitchFamily="34" charset="0"/>
              </a:rPr>
              <a:t>rejects</a:t>
            </a:r>
            <a:r>
              <a:rPr lang="en-GB" sz="1600" dirty="0" smtClean="0">
                <a:solidFill>
                  <a:srgbClr val="FF0000"/>
                </a:solidFill>
                <a:latin typeface="Arial" pitchFamily="34" charset="0"/>
              </a:rPr>
              <a:t> </a:t>
            </a:r>
            <a:r>
              <a:rPr lang="en-GB" sz="1600" dirty="0">
                <a:solidFill>
                  <a:srgbClr val="121650"/>
                </a:solidFill>
                <a:latin typeface="Arial" pitchFamily="34" charset="0"/>
              </a:rPr>
              <a:t>the re-examination </a:t>
            </a:r>
            <a:r>
              <a:rPr lang="en-GB" sz="1600" dirty="0" smtClean="0">
                <a:solidFill>
                  <a:srgbClr val="121650"/>
                </a:solidFill>
                <a:latin typeface="Arial" pitchFamily="34" charset="0"/>
              </a:rPr>
              <a:t>request</a:t>
            </a:r>
          </a:p>
          <a:p>
            <a:pPr lvl="0" algn="just" defTabSz="914400">
              <a:spcBef>
                <a:spcPct val="20000"/>
              </a:spcBef>
              <a:buClr>
                <a:srgbClr val="121650"/>
              </a:buClr>
            </a:pPr>
            <a:endParaRPr lang="en-GB" sz="1600" dirty="0">
              <a:solidFill>
                <a:srgbClr val="121650"/>
              </a:solidFill>
              <a:latin typeface="Arial" pitchFamily="34" charset="0"/>
            </a:endParaRPr>
          </a:p>
          <a:p>
            <a:pPr marL="342900" lvl="0" indent="-342900" algn="just" defTabSz="914400">
              <a:spcBef>
                <a:spcPct val="20000"/>
              </a:spcBef>
              <a:buClr>
                <a:srgbClr val="121650"/>
              </a:buClr>
              <a:buFont typeface="Wingdings" pitchFamily="2" charset="2"/>
              <a:buChar char="§"/>
            </a:pPr>
            <a:r>
              <a:rPr lang="en-GB" sz="1600" dirty="0">
                <a:solidFill>
                  <a:srgbClr val="121650"/>
                </a:solidFill>
                <a:latin typeface="Arial" pitchFamily="34" charset="0"/>
              </a:rPr>
              <a:t>The re-examination request </a:t>
            </a:r>
            <a:r>
              <a:rPr lang="en-GB" sz="1600" dirty="0" smtClean="0">
                <a:solidFill>
                  <a:srgbClr val="121650"/>
                </a:solidFill>
                <a:latin typeface="Arial" pitchFamily="34" charset="0"/>
              </a:rPr>
              <a:t>is currently </a:t>
            </a:r>
            <a:r>
              <a:rPr lang="en-GB" sz="1600" b="1" dirty="0">
                <a:solidFill>
                  <a:srgbClr val="FF0000"/>
                </a:solidFill>
                <a:latin typeface="Arial" pitchFamily="34" charset="0"/>
              </a:rPr>
              <a:t>pending before the Chamber of Deputies</a:t>
            </a:r>
            <a:endParaRPr lang="en-US" sz="1600" b="1" dirty="0">
              <a:solidFill>
                <a:srgbClr val="FF0000"/>
              </a:solidFill>
              <a:latin typeface="Arial" pitchFamily="34" charset="0"/>
            </a:endParaRPr>
          </a:p>
          <a:p>
            <a:pPr algn="just" defTabSz="914400">
              <a:spcBef>
                <a:spcPct val="20000"/>
              </a:spcBef>
              <a:buClr>
                <a:srgbClr val="121650"/>
              </a:buClr>
            </a:pPr>
            <a:endParaRPr lang="en-GB" sz="1600" b="1" dirty="0" smtClean="0">
              <a:solidFill>
                <a:srgbClr val="FF0000"/>
              </a:solidFill>
              <a:latin typeface="Arial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423690" y="1447800"/>
            <a:ext cx="907999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423690" y="6453185"/>
            <a:ext cx="7729710" cy="381000"/>
          </a:xfrm>
        </p:spPr>
        <p:txBody>
          <a:bodyPr/>
          <a:lstStyle/>
          <a:p>
            <a:pPr algn="l"/>
            <a:r>
              <a:rPr lang="en-US" sz="11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New Law on Public-Private Partnerships – </a:t>
            </a:r>
            <a:r>
              <a:rPr lang="en-US" sz="11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Challenges and Expectations</a:t>
            </a:r>
            <a:r>
              <a:rPr lang="en-US" sz="11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  </a:t>
            </a:r>
            <a:r>
              <a:rPr lang="en-US" sz="11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 February 2014   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                    </a:t>
            </a:r>
            <a:fld id="{B6F15528-21DE-4FAA-801E-634DDDAF4B2B}" type="slidenum">
              <a:rPr lang="en-US" sz="1100" b="1" smtClean="0">
                <a:solidFill>
                  <a:schemeClr val="tx1"/>
                </a:solidFill>
              </a:rPr>
              <a:pPr algn="l"/>
              <a:t>6</a:t>
            </a:fld>
            <a:endParaRPr lang="en-US" sz="11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6066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 l="86000" t="91000" r="2000" b="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defTabSz="914400"/>
            <a:r>
              <a:rPr lang="en-GB" sz="2800" dirty="0" smtClean="0">
                <a:solidFill>
                  <a:srgbClr val="121650"/>
                </a:solidFill>
                <a:latin typeface="Arial" pitchFamily="34" charset="0"/>
              </a:rPr>
              <a:t>New PPP Law vs. Current PPP Legal Framework</a:t>
            </a:r>
            <a:endParaRPr lang="en-GB" sz="2800" dirty="0">
              <a:solidFill>
                <a:srgbClr val="121650"/>
              </a:solidFill>
              <a:latin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11480" y="1600200"/>
            <a:ext cx="9079992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defTabSz="914400">
              <a:spcBef>
                <a:spcPct val="20000"/>
              </a:spcBef>
              <a:buClr>
                <a:srgbClr val="121650"/>
              </a:buClr>
            </a:pPr>
            <a:endParaRPr lang="en-GB" sz="1600" b="1" dirty="0" smtClean="0">
              <a:solidFill>
                <a:srgbClr val="FF0000"/>
              </a:solidFill>
              <a:latin typeface="Arial" pitchFamily="34" charset="0"/>
            </a:endParaRPr>
          </a:p>
          <a:p>
            <a:pPr marL="342900" indent="-342900" algn="just" defTabSz="914400">
              <a:spcBef>
                <a:spcPct val="20000"/>
              </a:spcBef>
              <a:buClr>
                <a:srgbClr val="121650"/>
              </a:buClr>
              <a:buFont typeface="Wingdings" pitchFamily="2" charset="2"/>
              <a:buChar char="§"/>
            </a:pPr>
            <a:r>
              <a:rPr lang="en-GB" sz="1600" dirty="0">
                <a:solidFill>
                  <a:srgbClr val="121650"/>
                </a:solidFill>
                <a:latin typeface="Arial" pitchFamily="34" charset="0"/>
              </a:rPr>
              <a:t>Relationship with the existing legal framework:</a:t>
            </a:r>
          </a:p>
          <a:p>
            <a:pPr algn="just" defTabSz="914400">
              <a:spcBef>
                <a:spcPct val="20000"/>
              </a:spcBef>
              <a:buClr>
                <a:srgbClr val="121650"/>
              </a:buClr>
            </a:pPr>
            <a:endParaRPr lang="en-GB" sz="1600" dirty="0" smtClean="0">
              <a:solidFill>
                <a:srgbClr val="121650"/>
              </a:solidFill>
              <a:latin typeface="Arial" pitchFamily="34" charset="0"/>
            </a:endParaRPr>
          </a:p>
          <a:p>
            <a:pPr marL="900113" lvl="1" indent="-539750" algn="just" defTabSz="914400">
              <a:spcBef>
                <a:spcPct val="20000"/>
              </a:spcBef>
              <a:buFont typeface="Arial" pitchFamily="34" charset="0"/>
              <a:buChar char="―"/>
            </a:pPr>
            <a:r>
              <a:rPr lang="en-GB" sz="1600" dirty="0">
                <a:solidFill>
                  <a:srgbClr val="121650"/>
                </a:solidFill>
                <a:latin typeface="Arial" pitchFamily="34" charset="0"/>
              </a:rPr>
              <a:t>Repeals Law no. 178/2010 on public-private partnerships</a:t>
            </a:r>
          </a:p>
          <a:p>
            <a:pPr marL="360363" lvl="1" algn="just" defTabSz="914400">
              <a:spcBef>
                <a:spcPct val="20000"/>
              </a:spcBef>
            </a:pPr>
            <a:endParaRPr lang="en-GB" sz="1600" dirty="0">
              <a:solidFill>
                <a:srgbClr val="121650"/>
              </a:solidFill>
              <a:latin typeface="Arial" pitchFamily="34" charset="0"/>
            </a:endParaRPr>
          </a:p>
          <a:p>
            <a:pPr marL="900113" lvl="1" indent="-539750" algn="just" defTabSz="914400">
              <a:spcBef>
                <a:spcPct val="20000"/>
              </a:spcBef>
              <a:buFont typeface="Arial" pitchFamily="34" charset="0"/>
              <a:buChar char="―"/>
            </a:pPr>
            <a:r>
              <a:rPr lang="en-GB" sz="1600" dirty="0">
                <a:solidFill>
                  <a:srgbClr val="121650"/>
                </a:solidFill>
                <a:latin typeface="Arial" pitchFamily="34" charset="0"/>
              </a:rPr>
              <a:t>Co-exists with the concessions legal framework (GEO no. 34/2006 </a:t>
            </a:r>
            <a:r>
              <a:rPr lang="en-US" sz="1600" dirty="0">
                <a:solidFill>
                  <a:srgbClr val="121650"/>
                </a:solidFill>
                <a:latin typeface="Arial" pitchFamily="34" charset="0"/>
              </a:rPr>
              <a:t>on the award of public procurement contracts, public works concession contracts and services concession contracts and </a:t>
            </a:r>
            <a:r>
              <a:rPr lang="en-GB" sz="1600" dirty="0">
                <a:solidFill>
                  <a:srgbClr val="121650"/>
                </a:solidFill>
                <a:latin typeface="Arial" pitchFamily="34" charset="0"/>
              </a:rPr>
              <a:t>GD no. 71/2007 approving the norms for the implementation of GEO 34/2006)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423690" y="1447800"/>
            <a:ext cx="907999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423690" y="6453185"/>
            <a:ext cx="7729710" cy="381000"/>
          </a:xfrm>
        </p:spPr>
        <p:txBody>
          <a:bodyPr/>
          <a:lstStyle/>
          <a:p>
            <a:pPr algn="l"/>
            <a:r>
              <a:rPr lang="en-US" sz="11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New Law on Public-Private Partnerships – </a:t>
            </a:r>
            <a:r>
              <a:rPr lang="en-US" sz="11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Challenges and Expectations</a:t>
            </a:r>
            <a:r>
              <a:rPr lang="en-US" sz="11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  </a:t>
            </a:r>
            <a:r>
              <a:rPr lang="en-US" sz="11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 February 2014   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                    </a:t>
            </a:r>
            <a:fld id="{B6F15528-21DE-4FAA-801E-634DDDAF4B2B}" type="slidenum">
              <a:rPr lang="en-US" sz="1100" b="1" smtClean="0">
                <a:solidFill>
                  <a:schemeClr val="tx1"/>
                </a:solidFill>
              </a:rPr>
              <a:pPr algn="l"/>
              <a:t>7</a:t>
            </a:fld>
            <a:endParaRPr lang="en-US" sz="11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2874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 l="86000" t="91000" r="2000" b="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16496" y="2996952"/>
            <a:ext cx="1728763" cy="2844032"/>
          </a:xfrm>
        </p:spPr>
        <p:txBody>
          <a:bodyPr lIns="0" tIns="45720" rIns="0" bIns="45720">
            <a:noAutofit/>
          </a:bodyPr>
          <a:lstStyle/>
          <a:p>
            <a:pPr algn="l" defTabSz="914400"/>
            <a:r>
              <a:rPr lang="fr-FR" sz="16000" cap="all" dirty="0">
                <a:solidFill>
                  <a:srgbClr val="121650"/>
                </a:solidFill>
                <a:latin typeface="Arial" pitchFamily="34" charset="0"/>
              </a:rPr>
              <a:t>2</a:t>
            </a:r>
            <a:r>
              <a:rPr lang="fr-FR" sz="16000" cap="all" dirty="0" smtClean="0">
                <a:solidFill>
                  <a:srgbClr val="121650"/>
                </a:solidFill>
                <a:latin typeface="Arial" pitchFamily="34" charset="0"/>
              </a:rPr>
              <a:t>.</a:t>
            </a:r>
            <a:endParaRPr lang="fr-FR" sz="16000" cap="all" dirty="0">
              <a:solidFill>
                <a:srgbClr val="121650"/>
              </a:solidFill>
              <a:latin typeface="Arial" pitchFamily="34" charset="0"/>
            </a:endParaRPr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2177466" y="3603459"/>
            <a:ext cx="7312609" cy="1500187"/>
          </a:xfrm>
          <a:prstGeom prst="rect">
            <a:avLst/>
          </a:prstGeom>
        </p:spPr>
        <p:txBody>
          <a:bodyPr anchor="b"/>
          <a:lstStyle>
            <a:lvl1pPr marL="402325" indent="-402325" algn="l" defTabSz="107286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71703" indent="-335270" algn="l" defTabSz="107286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41082" indent="-268216" algn="l" defTabSz="107286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77515" indent="-268216" algn="l" defTabSz="107286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13947" indent="-268216" algn="l" defTabSz="1072866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50380" indent="-268216" algn="l" defTabSz="107286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486813" indent="-268216" algn="l" defTabSz="107286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23246" indent="-268216" algn="l" defTabSz="107286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559678" indent="-268216" algn="l" defTabSz="107286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buClr>
                <a:srgbClr val="121650"/>
              </a:buClr>
              <a:buNone/>
            </a:pPr>
            <a:r>
              <a:rPr lang="en-GB" sz="2200" b="1" dirty="0" smtClean="0">
                <a:latin typeface="Arial" pitchFamily="34" charset="0"/>
              </a:rPr>
              <a:t>The New PPP Law – What’s New?</a:t>
            </a:r>
            <a:endParaRPr lang="en-GB" sz="2200" b="1" dirty="0">
              <a:latin typeface="Arial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423690" y="1447800"/>
            <a:ext cx="907999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423690" y="6453185"/>
            <a:ext cx="7729710" cy="381000"/>
          </a:xfrm>
        </p:spPr>
        <p:txBody>
          <a:bodyPr/>
          <a:lstStyle/>
          <a:p>
            <a:pPr algn="l"/>
            <a:r>
              <a:rPr lang="en-US" sz="11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New Law on Public-Private Partnerships – </a:t>
            </a:r>
            <a:r>
              <a:rPr lang="en-US" sz="11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Challenges and Expectations</a:t>
            </a:r>
            <a:r>
              <a:rPr lang="en-US" sz="11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  </a:t>
            </a:r>
            <a:r>
              <a:rPr lang="en-US" sz="11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 February 2014   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                    </a:t>
            </a:r>
            <a:fld id="{B6F15528-21DE-4FAA-801E-634DDDAF4B2B}" type="slidenum">
              <a:rPr lang="en-US" sz="1100" b="1" smtClean="0">
                <a:solidFill>
                  <a:schemeClr val="tx1"/>
                </a:solidFill>
              </a:rPr>
              <a:pPr algn="l"/>
              <a:t>8</a:t>
            </a:fld>
            <a:endParaRPr lang="en-US" sz="11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5753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 l="86000" t="91000" r="2000" b="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defTabSz="914400"/>
            <a:r>
              <a:rPr lang="en-GB" sz="2800" dirty="0" smtClean="0">
                <a:solidFill>
                  <a:srgbClr val="121650"/>
                </a:solidFill>
                <a:latin typeface="Arial" pitchFamily="34" charset="0"/>
              </a:rPr>
              <a:t>Types of Projects to be Implemented </a:t>
            </a:r>
            <a:endParaRPr lang="en-GB" sz="2800" dirty="0">
              <a:solidFill>
                <a:srgbClr val="121650"/>
              </a:solidFill>
              <a:latin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11480" y="1600200"/>
            <a:ext cx="9079992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GB" sz="2000" dirty="0" smtClean="0">
              <a:solidFill>
                <a:srgbClr val="121650"/>
              </a:solidFill>
              <a:latin typeface="Arial" pitchFamily="34" charset="0"/>
            </a:endParaRPr>
          </a:p>
          <a:p>
            <a:pPr marL="342900" lvl="2" indent="-342900" algn="just" defTabSz="914400">
              <a:spcBef>
                <a:spcPct val="20000"/>
              </a:spcBef>
              <a:buClr>
                <a:srgbClr val="121650"/>
              </a:buClr>
              <a:buFont typeface="Wingdings" pitchFamily="2" charset="2"/>
              <a:buChar char="§"/>
            </a:pPr>
            <a:r>
              <a:rPr lang="en-GB" sz="1600" dirty="0" smtClean="0">
                <a:solidFill>
                  <a:srgbClr val="121650"/>
                </a:solidFill>
                <a:latin typeface="Arial" pitchFamily="34" charset="0"/>
              </a:rPr>
              <a:t>Projects to be implemented under a public-private partnership structure: </a:t>
            </a:r>
            <a:r>
              <a:rPr lang="en-GB" sz="1600" b="1" dirty="0" smtClean="0">
                <a:solidFill>
                  <a:srgbClr val="FF0000"/>
                </a:solidFill>
                <a:latin typeface="Arial" pitchFamily="34" charset="0"/>
              </a:rPr>
              <a:t>construction</a:t>
            </a:r>
            <a:r>
              <a:rPr lang="en-GB" sz="1600" dirty="0" smtClean="0">
                <a:latin typeface="Arial" pitchFamily="34" charset="0"/>
              </a:rPr>
              <a:t>,</a:t>
            </a:r>
            <a:r>
              <a:rPr lang="en-GB" sz="1600" dirty="0" smtClean="0">
                <a:solidFill>
                  <a:srgbClr val="121650"/>
                </a:solidFill>
                <a:latin typeface="Arial" pitchFamily="34" charset="0"/>
              </a:rPr>
              <a:t> </a:t>
            </a:r>
            <a:r>
              <a:rPr lang="en-GB" sz="1600" b="1" dirty="0" smtClean="0">
                <a:solidFill>
                  <a:srgbClr val="FF0000"/>
                </a:solidFill>
                <a:latin typeface="Arial" pitchFamily="34" charset="0"/>
              </a:rPr>
              <a:t>rehabilitation</a:t>
            </a:r>
            <a:r>
              <a:rPr lang="en-GB" sz="1600" dirty="0" smtClean="0">
                <a:latin typeface="Arial" pitchFamily="34" charset="0"/>
              </a:rPr>
              <a:t> and/or</a:t>
            </a:r>
            <a:r>
              <a:rPr lang="en-GB" sz="1600" b="1" dirty="0" smtClean="0">
                <a:solidFill>
                  <a:srgbClr val="FF0000"/>
                </a:solidFill>
                <a:latin typeface="Arial" pitchFamily="34" charset="0"/>
              </a:rPr>
              <a:t> extension </a:t>
            </a:r>
            <a:r>
              <a:rPr lang="en-GB" sz="1600" dirty="0" smtClean="0">
                <a:solidFill>
                  <a:srgbClr val="121650"/>
                </a:solidFill>
                <a:latin typeface="Arial" pitchFamily="34" charset="0"/>
              </a:rPr>
              <a:t>of assets purported to be used for the supply and/or operation of a public service</a:t>
            </a:r>
          </a:p>
          <a:p>
            <a:pPr marL="342900" lvl="2" indent="-342900" algn="just" defTabSz="914400">
              <a:spcBef>
                <a:spcPct val="20000"/>
              </a:spcBef>
              <a:buClr>
                <a:srgbClr val="121650"/>
              </a:buClr>
              <a:buFont typeface="Wingdings" pitchFamily="2" charset="2"/>
              <a:buChar char="§"/>
            </a:pPr>
            <a:endParaRPr lang="en-GB" sz="800" dirty="0" smtClean="0">
              <a:solidFill>
                <a:srgbClr val="121650"/>
              </a:solidFill>
              <a:latin typeface="Arial" pitchFamily="34" charset="0"/>
            </a:endParaRPr>
          </a:p>
          <a:p>
            <a:pPr marL="342900" lvl="2" indent="-342900" algn="just" defTabSz="914400">
              <a:spcBef>
                <a:spcPct val="20000"/>
              </a:spcBef>
              <a:buClr>
                <a:srgbClr val="121650"/>
              </a:buClr>
              <a:buFont typeface="Wingdings" pitchFamily="2" charset="2"/>
              <a:buChar char="§"/>
            </a:pPr>
            <a:r>
              <a:rPr lang="en-GB" sz="1600" dirty="0" smtClean="0">
                <a:solidFill>
                  <a:srgbClr val="121650"/>
                </a:solidFill>
                <a:latin typeface="Arial" pitchFamily="34" charset="0"/>
              </a:rPr>
              <a:t>Difference between PPPs and concessions (in line with Eurostat principles):</a:t>
            </a:r>
            <a:endParaRPr lang="en-GB" sz="800" dirty="0" smtClean="0">
              <a:solidFill>
                <a:srgbClr val="121650"/>
              </a:solidFill>
              <a:latin typeface="Arial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423690" y="1447800"/>
            <a:ext cx="907999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5992252"/>
              </p:ext>
            </p:extLst>
          </p:nvPr>
        </p:nvGraphicFramePr>
        <p:xfrm>
          <a:off x="838200" y="3307080"/>
          <a:ext cx="8534400" cy="179832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5770880"/>
                <a:gridCol w="782320"/>
                <a:gridCol w="1981200"/>
              </a:tblGrid>
              <a:tr h="899160">
                <a:tc>
                  <a:txBody>
                    <a:bodyPr/>
                    <a:lstStyle/>
                    <a:p>
                      <a:r>
                        <a:rPr lang="en-GB" sz="1600" b="0" kern="1200" noProof="0" dirty="0" smtClean="0">
                          <a:solidFill>
                            <a:srgbClr val="121650"/>
                          </a:solidFill>
                          <a:latin typeface="Arial" pitchFamily="34" charset="0"/>
                          <a:ea typeface="+mn-ea"/>
                          <a:cs typeface="+mn-cs"/>
                        </a:rPr>
                        <a:t>all or majority of revenues of the SPV = </a:t>
                      </a:r>
                      <a:r>
                        <a:rPr lang="en-GB" sz="1600" b="1" noProof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payments made by the public partner</a:t>
                      </a:r>
                      <a:r>
                        <a:rPr lang="en-GB" sz="1600" b="0" noProof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600" b="0" kern="1200" noProof="0" dirty="0" smtClean="0">
                          <a:solidFill>
                            <a:srgbClr val="121650"/>
                          </a:solidFill>
                          <a:latin typeface="Arial" pitchFamily="34" charset="0"/>
                          <a:ea typeface="+mn-ea"/>
                          <a:cs typeface="+mn-cs"/>
                        </a:rPr>
                        <a:t>(“availability payments”) </a:t>
                      </a:r>
                      <a:endParaRPr lang="en-GB" sz="1600" b="0" kern="1200" noProof="0" dirty="0">
                        <a:solidFill>
                          <a:srgbClr val="121650"/>
                        </a:solidFill>
                        <a:latin typeface="Arial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sz="16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kern="1200" noProof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PPP </a:t>
                      </a:r>
                    </a:p>
                    <a:p>
                      <a:pPr algn="ctr"/>
                      <a:r>
                        <a:rPr lang="en-GB" sz="1600" b="0" kern="1200" noProof="0" dirty="0" smtClean="0">
                          <a:solidFill>
                            <a:srgbClr val="121650"/>
                          </a:solidFill>
                          <a:latin typeface="Arial" pitchFamily="34" charset="0"/>
                          <a:ea typeface="+mn-ea"/>
                          <a:cs typeface="+mn-cs"/>
                        </a:rPr>
                        <a:t>(New PPP Law)</a:t>
                      </a:r>
                      <a:endParaRPr lang="en-GB" sz="1600" b="0" kern="1200" noProof="0" dirty="0">
                        <a:solidFill>
                          <a:srgbClr val="121650"/>
                        </a:solidFill>
                        <a:latin typeface="Arial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899160">
                <a:tc>
                  <a:txBody>
                    <a:bodyPr/>
                    <a:lstStyle/>
                    <a:p>
                      <a:pPr marL="0" algn="l" defTabSz="1072866" rtl="0" eaLnBrk="1" latinLnBrk="0" hangingPunct="1"/>
                      <a:r>
                        <a:rPr lang="en-GB" sz="1600" b="0" kern="1200" noProof="0" dirty="0" smtClean="0">
                          <a:solidFill>
                            <a:srgbClr val="121650"/>
                          </a:solidFill>
                          <a:latin typeface="Arial" pitchFamily="34" charset="0"/>
                          <a:ea typeface="+mn-ea"/>
                          <a:cs typeface="+mn-cs"/>
                        </a:rPr>
                        <a:t>all or majority of revenues of the SPV = </a:t>
                      </a:r>
                      <a:r>
                        <a:rPr lang="en-GB" sz="1600" b="1" kern="1200" noProof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tariffs paid by the users of the asset/public service </a:t>
                      </a:r>
                      <a:r>
                        <a:rPr lang="en-GB" sz="1600" b="0" kern="1200" noProof="0" dirty="0" smtClean="0">
                          <a:solidFill>
                            <a:srgbClr val="121650"/>
                          </a:solidFill>
                          <a:latin typeface="Arial" pitchFamily="34" charset="0"/>
                          <a:ea typeface="+mn-ea"/>
                          <a:cs typeface="+mn-cs"/>
                        </a:rPr>
                        <a:t>(“tolls”)</a:t>
                      </a:r>
                      <a:endParaRPr lang="en-GB" sz="1600" b="0" kern="1200" noProof="0" dirty="0">
                        <a:solidFill>
                          <a:srgbClr val="121650"/>
                        </a:solidFill>
                        <a:latin typeface="Arial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sz="16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1072866" rtl="0" eaLnBrk="1" latinLnBrk="0" hangingPunct="1"/>
                      <a:r>
                        <a:rPr lang="en-GB" sz="1600" b="1" kern="1200" noProof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Concession</a:t>
                      </a:r>
                      <a:r>
                        <a:rPr lang="en-GB" sz="1600" b="1" kern="1200" noProof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algn="ctr" defTabSz="1072866" rtl="0" eaLnBrk="1" latinLnBrk="0" hangingPunct="1"/>
                      <a:r>
                        <a:rPr lang="en-GB" sz="1600" b="0" kern="1200" noProof="0" dirty="0" smtClean="0">
                          <a:solidFill>
                            <a:srgbClr val="121650"/>
                          </a:solidFill>
                          <a:latin typeface="Arial" pitchFamily="34" charset="0"/>
                          <a:ea typeface="+mn-ea"/>
                          <a:cs typeface="+mn-cs"/>
                        </a:rPr>
                        <a:t>(GEO no. 34/2006 &amp; GD no. 71/2007)</a:t>
                      </a:r>
                      <a:endParaRPr lang="en-GB" sz="1600" b="0" kern="1200" noProof="0" dirty="0">
                        <a:solidFill>
                          <a:srgbClr val="121650"/>
                        </a:solidFill>
                        <a:latin typeface="Arial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ight Arrow 5"/>
          <p:cNvSpPr/>
          <p:nvPr/>
        </p:nvSpPr>
        <p:spPr>
          <a:xfrm>
            <a:off x="6781800" y="3657600"/>
            <a:ext cx="4572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ight Arrow 6"/>
          <p:cNvSpPr/>
          <p:nvPr/>
        </p:nvSpPr>
        <p:spPr>
          <a:xfrm>
            <a:off x="6781800" y="4547009"/>
            <a:ext cx="4572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423690" y="6453185"/>
            <a:ext cx="7729710" cy="381000"/>
          </a:xfrm>
        </p:spPr>
        <p:txBody>
          <a:bodyPr/>
          <a:lstStyle/>
          <a:p>
            <a:pPr algn="l"/>
            <a:r>
              <a:rPr lang="en-US" sz="11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New Law on Public-Private Partnerships – </a:t>
            </a:r>
            <a:r>
              <a:rPr lang="en-US" sz="11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Challenges and Expectations</a:t>
            </a:r>
            <a:r>
              <a:rPr lang="en-US" sz="11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  </a:t>
            </a:r>
            <a:r>
              <a:rPr lang="en-US" sz="11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 February 2014   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                    </a:t>
            </a:r>
            <a:fld id="{B6F15528-21DE-4FAA-801E-634DDDAF4B2B}" type="slidenum">
              <a:rPr lang="en-US" sz="1100" b="1" smtClean="0">
                <a:solidFill>
                  <a:schemeClr val="tx1"/>
                </a:solidFill>
              </a:rPr>
              <a:pPr algn="l"/>
              <a:t>9</a:t>
            </a:fld>
            <a:endParaRPr lang="en-US" sz="11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385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Words>1233</Words>
  <Application>Microsoft Office PowerPoint</Application>
  <PresentationFormat>A4 Paper (210x297 mm)</PresentationFormat>
  <Paragraphs>144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The New Law on Public-Private Partnerships Challenges and Expectations</vt:lpstr>
      <vt:lpstr>Outline </vt:lpstr>
      <vt:lpstr>1.</vt:lpstr>
      <vt:lpstr>Current PPP Legal Framework</vt:lpstr>
      <vt:lpstr>Conceptual flaws in Law no. 178/2010</vt:lpstr>
      <vt:lpstr>New PPP Law - Status of Legislative Process</vt:lpstr>
      <vt:lpstr>New PPP Law vs. Current PPP Legal Framework</vt:lpstr>
      <vt:lpstr>2.</vt:lpstr>
      <vt:lpstr>Types of Projects to be Implemented </vt:lpstr>
      <vt:lpstr>Financing PPP projects (1/2)</vt:lpstr>
      <vt:lpstr>Financing PPP projects (2/2)</vt:lpstr>
      <vt:lpstr>Security Interests</vt:lpstr>
      <vt:lpstr>Step-In Right &amp; Direct Agreement</vt:lpstr>
      <vt:lpstr>Step-In Right &amp; Direct Agreement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